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diagrams/drawing5.xml" ContentType="application/vnd.ms-office.drawingml.diagramDrawing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Default Extension="png" ContentType="image/png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Default Extension="wdp" ContentType="image/vnd.ms-photo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diagrams/drawing4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0"/>
  </p:notesMasterIdLst>
  <p:sldIdLst>
    <p:sldId id="261" r:id="rId2"/>
    <p:sldId id="283" r:id="rId3"/>
    <p:sldId id="325" r:id="rId4"/>
    <p:sldId id="326" r:id="rId5"/>
    <p:sldId id="297" r:id="rId6"/>
    <p:sldId id="299" r:id="rId7"/>
    <p:sldId id="300" r:id="rId8"/>
    <p:sldId id="302" r:id="rId9"/>
    <p:sldId id="303" r:id="rId10"/>
    <p:sldId id="304" r:id="rId11"/>
    <p:sldId id="305" r:id="rId12"/>
    <p:sldId id="306" r:id="rId13"/>
    <p:sldId id="307" r:id="rId14"/>
    <p:sldId id="308" r:id="rId15"/>
    <p:sldId id="324" r:id="rId16"/>
    <p:sldId id="322" r:id="rId17"/>
    <p:sldId id="309" r:id="rId18"/>
    <p:sldId id="310" r:id="rId19"/>
    <p:sldId id="311" r:id="rId20"/>
    <p:sldId id="312" r:id="rId21"/>
    <p:sldId id="313" r:id="rId22"/>
    <p:sldId id="314" r:id="rId23"/>
    <p:sldId id="315" r:id="rId24"/>
    <p:sldId id="316" r:id="rId25"/>
    <p:sldId id="323" r:id="rId26"/>
    <p:sldId id="317" r:id="rId27"/>
    <p:sldId id="318" r:id="rId28"/>
    <p:sldId id="327" r:id="rId29"/>
    <p:sldId id="328" r:id="rId30"/>
    <p:sldId id="329" r:id="rId31"/>
    <p:sldId id="330" r:id="rId32"/>
    <p:sldId id="331" r:id="rId33"/>
    <p:sldId id="332" r:id="rId34"/>
    <p:sldId id="333" r:id="rId35"/>
    <p:sldId id="334" r:id="rId36"/>
    <p:sldId id="335" r:id="rId37"/>
    <p:sldId id="336" r:id="rId38"/>
    <p:sldId id="290" r:id="rId39"/>
  </p:sldIdLst>
  <p:sldSz cx="9144000" cy="6858000" type="screen4x3"/>
  <p:notesSz cx="6797675" cy="9926638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CC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Közepesen sötét stílus 2 – 3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799B23B-EC83-4686-B30A-512413B5E67A}" styleName="Világos stílus 3 – 3. jelölőszín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21E4AEA4-8DFA-4A89-87EB-49C32662AFE0}" styleName="Közepesen sötét stílus 2 – 2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A107856-5554-42FB-B03E-39F5DBC370BA}" styleName="Közepesen sötét stílus 4 – 2. jelölőszín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5DA37D80-6434-44D0-A028-1B22A696006F}" styleName="Világos stílus 3 – 2. jelölőszín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vertBarState="maximized" horzBarState="maximized">
    <p:restoredLeft sz="15620"/>
    <p:restoredTop sz="94660"/>
  </p:normalViewPr>
  <p:slideViewPr>
    <p:cSldViewPr>
      <p:cViewPr>
        <p:scale>
          <a:sx n="90" d="100"/>
          <a:sy n="90" d="100"/>
        </p:scale>
        <p:origin x="-1110" y="-4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681C919-17A6-4BDD-9696-6B7015ECA7E3}" type="doc">
      <dgm:prSet loTypeId="urn:microsoft.com/office/officeart/2005/8/layout/list1" loCatId="list" qsTypeId="urn:microsoft.com/office/officeart/2005/8/quickstyle/3d2" qsCatId="3D" csTypeId="urn:microsoft.com/office/officeart/2005/8/colors/accent2_2" csCatId="accent2" phldr="1"/>
      <dgm:spPr/>
      <dgm:t>
        <a:bodyPr/>
        <a:lstStyle/>
        <a:p>
          <a:endParaRPr lang="hu-HU"/>
        </a:p>
      </dgm:t>
    </dgm:pt>
    <dgm:pt modelId="{CBB38404-55AA-4064-8647-CD8D65842A6D}">
      <dgm:prSet phldrT="[Szöveg]" custT="1"/>
      <dgm:spPr/>
      <dgm:t>
        <a:bodyPr/>
        <a:lstStyle/>
        <a:p>
          <a:pPr algn="just"/>
          <a:r>
            <a:rPr lang="hu-H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A nagyvállalatok négyévente kötelesek energetikai auditálást végeztetni</a:t>
          </a:r>
          <a:endParaRPr lang="hu-HU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3859E63-1751-40B4-843D-A1E6C21789D6}" type="parTrans" cxnId="{23DADC02-1B71-4C02-9500-1C16300EF893}">
      <dgm:prSet/>
      <dgm:spPr/>
      <dgm:t>
        <a:bodyPr/>
        <a:lstStyle/>
        <a:p>
          <a:endParaRPr lang="hu-HU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0AA88EC-0F1D-451C-9776-FF4DA3B42ABD}" type="sibTrans" cxnId="{23DADC02-1B71-4C02-9500-1C16300EF893}">
      <dgm:prSet/>
      <dgm:spPr/>
      <dgm:t>
        <a:bodyPr/>
        <a:lstStyle/>
        <a:p>
          <a:endParaRPr lang="hu-HU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AC2FDD6-8DCC-4BD1-96D6-9A6918610EC9}">
      <dgm:prSet phldrT="[Szöveg]" custT="1"/>
      <dgm:spPr/>
      <dgm:t>
        <a:bodyPr/>
        <a:lstStyle/>
        <a:p>
          <a:r>
            <a:rPr lang="hu-H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Kivétel: EN ISO 50 001 szabványnak megfelelő, akkreditált tanúsító szervezet által tanúsított energiagazdálkodási rendszer működtetése</a:t>
          </a:r>
          <a:endParaRPr lang="hu-HU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33413A8-756C-4C4F-AED4-9CB3519316B3}" type="parTrans" cxnId="{67135F57-8120-4C8E-B016-A40D6C4182DB}">
      <dgm:prSet/>
      <dgm:spPr/>
      <dgm:t>
        <a:bodyPr/>
        <a:lstStyle/>
        <a:p>
          <a:endParaRPr lang="hu-HU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499368C-C64A-403B-B8FB-19900FE74900}" type="sibTrans" cxnId="{67135F57-8120-4C8E-B016-A40D6C4182DB}">
      <dgm:prSet/>
      <dgm:spPr/>
      <dgm:t>
        <a:bodyPr/>
        <a:lstStyle/>
        <a:p>
          <a:endParaRPr lang="hu-HU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BACAD83-11A8-4C4C-9C4F-EF480ED43FFF}">
      <dgm:prSet phldrT="[Szöveg]" custT="1"/>
      <dgm:spPr/>
      <dgm:t>
        <a:bodyPr/>
        <a:lstStyle/>
        <a:p>
          <a:r>
            <a:rPr lang="hu-H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Határidő: 2015. december 5.			        (az első audit elvégeztetésének határideje)</a:t>
          </a:r>
          <a:endParaRPr lang="hu-HU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140BB72-822C-4C72-B7E2-253C9ED7E2FC}" type="parTrans" cxnId="{9C243D7A-B236-4910-BBD1-297DF87CB864}">
      <dgm:prSet/>
      <dgm:spPr/>
      <dgm:t>
        <a:bodyPr/>
        <a:lstStyle/>
        <a:p>
          <a:endParaRPr lang="hu-HU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A014891-D3C2-48B4-8157-8EF618CB69E7}" type="sibTrans" cxnId="{9C243D7A-B236-4910-BBD1-297DF87CB864}">
      <dgm:prSet/>
      <dgm:spPr/>
      <dgm:t>
        <a:bodyPr/>
        <a:lstStyle/>
        <a:p>
          <a:endParaRPr lang="hu-HU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6A38476-C457-40ED-82C1-14F971D9452E}">
      <dgm:prSet custT="1"/>
      <dgm:spPr/>
      <dgm:t>
        <a:bodyPr/>
        <a:lstStyle/>
        <a:p>
          <a:r>
            <a:rPr lang="hu-H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Kapcsolódó és partnervállalkozásokra vonatkozó speciális szabályok</a:t>
          </a:r>
          <a:endParaRPr lang="hu-HU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FF907C5-F7EA-4B6B-9472-9C505C8E52B6}" type="parTrans" cxnId="{A2C6E764-4666-45F4-8278-C7623266F37B}">
      <dgm:prSet/>
      <dgm:spPr/>
      <dgm:t>
        <a:bodyPr/>
        <a:lstStyle/>
        <a:p>
          <a:endParaRPr lang="hu-HU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C7AD4FC-E5E9-4481-8BED-1894EB203724}" type="sibTrans" cxnId="{A2C6E764-4666-45F4-8278-C7623266F37B}">
      <dgm:prSet/>
      <dgm:spPr/>
      <dgm:t>
        <a:bodyPr/>
        <a:lstStyle/>
        <a:p>
          <a:endParaRPr lang="hu-HU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96A6772-01C2-45D2-A09B-ECFFB027F255}" type="pres">
      <dgm:prSet presAssocID="{D681C919-17A6-4BDD-9696-6B7015ECA7E3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819B7B38-9544-44D8-B7CC-E08A59624BB8}" type="pres">
      <dgm:prSet presAssocID="{CBB38404-55AA-4064-8647-CD8D65842A6D}" presName="parentLin" presStyleCnt="0"/>
      <dgm:spPr/>
      <dgm:t>
        <a:bodyPr/>
        <a:lstStyle/>
        <a:p>
          <a:endParaRPr lang="hu-HU"/>
        </a:p>
      </dgm:t>
    </dgm:pt>
    <dgm:pt modelId="{CC1FF85F-CA25-48F4-BE48-1DC3BEBBA1E0}" type="pres">
      <dgm:prSet presAssocID="{CBB38404-55AA-4064-8647-CD8D65842A6D}" presName="parentLeftMargin" presStyleLbl="node1" presStyleIdx="0" presStyleCnt="4"/>
      <dgm:spPr/>
      <dgm:t>
        <a:bodyPr/>
        <a:lstStyle/>
        <a:p>
          <a:endParaRPr lang="hu-HU"/>
        </a:p>
      </dgm:t>
    </dgm:pt>
    <dgm:pt modelId="{347F122F-8A8F-46AB-9661-6BA680628131}" type="pres">
      <dgm:prSet presAssocID="{CBB38404-55AA-4064-8647-CD8D65842A6D}" presName="parentText" presStyleLbl="node1" presStyleIdx="0" presStyleCnt="4" custLinFactNeighborX="-9987" custLinFactNeighborY="2593">
        <dgm:presLayoutVars>
          <dgm:chMax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E039C9C0-4FAD-4586-AEFA-61E2C43D0D68}" type="pres">
      <dgm:prSet presAssocID="{CBB38404-55AA-4064-8647-CD8D65842A6D}" presName="negativeSpace" presStyleCnt="0"/>
      <dgm:spPr/>
      <dgm:t>
        <a:bodyPr/>
        <a:lstStyle/>
        <a:p>
          <a:endParaRPr lang="hu-HU"/>
        </a:p>
      </dgm:t>
    </dgm:pt>
    <dgm:pt modelId="{1732DEE9-90B3-4118-93CF-CA05756F884E}" type="pres">
      <dgm:prSet presAssocID="{CBB38404-55AA-4064-8647-CD8D65842A6D}" presName="childText" presStyleLbl="conFgAcc1" presStyleIdx="0" presStyleCnt="4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9A644C5C-49F9-4E2B-ADCB-928CB53E0533}" type="pres">
      <dgm:prSet presAssocID="{00AA88EC-0F1D-451C-9776-FF4DA3B42ABD}" presName="spaceBetweenRectangles" presStyleCnt="0"/>
      <dgm:spPr/>
      <dgm:t>
        <a:bodyPr/>
        <a:lstStyle/>
        <a:p>
          <a:endParaRPr lang="hu-HU"/>
        </a:p>
      </dgm:t>
    </dgm:pt>
    <dgm:pt modelId="{E5ABBA3D-51C0-4B38-B973-1A07DDC3239B}" type="pres">
      <dgm:prSet presAssocID="{4AC2FDD6-8DCC-4BD1-96D6-9A6918610EC9}" presName="parentLin" presStyleCnt="0"/>
      <dgm:spPr/>
      <dgm:t>
        <a:bodyPr/>
        <a:lstStyle/>
        <a:p>
          <a:endParaRPr lang="hu-HU"/>
        </a:p>
      </dgm:t>
    </dgm:pt>
    <dgm:pt modelId="{C9976AFB-FC89-41AD-A0FF-4D9D106E78FA}" type="pres">
      <dgm:prSet presAssocID="{4AC2FDD6-8DCC-4BD1-96D6-9A6918610EC9}" presName="parentLeftMargin" presStyleLbl="node1" presStyleIdx="0" presStyleCnt="4"/>
      <dgm:spPr/>
      <dgm:t>
        <a:bodyPr/>
        <a:lstStyle/>
        <a:p>
          <a:endParaRPr lang="hu-HU"/>
        </a:p>
      </dgm:t>
    </dgm:pt>
    <dgm:pt modelId="{B6BFF132-4AAD-4797-9487-A3F59D0FE53C}" type="pres">
      <dgm:prSet presAssocID="{4AC2FDD6-8DCC-4BD1-96D6-9A6918610EC9}" presName="parentText" presStyleLbl="node1" presStyleIdx="1" presStyleCnt="4" custScaleY="131651" custLinFactNeighborX="-9987" custLinFactNeighborY="3376">
        <dgm:presLayoutVars>
          <dgm:chMax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DD6CECF4-1815-4FA9-899E-97B9FD62D067}" type="pres">
      <dgm:prSet presAssocID="{4AC2FDD6-8DCC-4BD1-96D6-9A6918610EC9}" presName="negativeSpace" presStyleCnt="0"/>
      <dgm:spPr/>
      <dgm:t>
        <a:bodyPr/>
        <a:lstStyle/>
        <a:p>
          <a:endParaRPr lang="hu-HU"/>
        </a:p>
      </dgm:t>
    </dgm:pt>
    <dgm:pt modelId="{4732725A-0EBC-4DE8-A993-F76A4977AC5D}" type="pres">
      <dgm:prSet presAssocID="{4AC2FDD6-8DCC-4BD1-96D6-9A6918610EC9}" presName="childText" presStyleLbl="conFgAcc1" presStyleIdx="1" presStyleCnt="4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26FD1067-C1A7-4A79-A748-168A8DCE6331}" type="pres">
      <dgm:prSet presAssocID="{0499368C-C64A-403B-B8FB-19900FE74900}" presName="spaceBetweenRectangles" presStyleCnt="0"/>
      <dgm:spPr/>
      <dgm:t>
        <a:bodyPr/>
        <a:lstStyle/>
        <a:p>
          <a:endParaRPr lang="hu-HU"/>
        </a:p>
      </dgm:t>
    </dgm:pt>
    <dgm:pt modelId="{25107D17-E476-44EF-BE9E-441995E18D9E}" type="pres">
      <dgm:prSet presAssocID="{36A38476-C457-40ED-82C1-14F971D9452E}" presName="parentLin" presStyleCnt="0"/>
      <dgm:spPr/>
      <dgm:t>
        <a:bodyPr/>
        <a:lstStyle/>
        <a:p>
          <a:endParaRPr lang="hu-HU"/>
        </a:p>
      </dgm:t>
    </dgm:pt>
    <dgm:pt modelId="{C728D3D8-BEF8-4CD5-85F6-88463428F526}" type="pres">
      <dgm:prSet presAssocID="{36A38476-C457-40ED-82C1-14F971D9452E}" presName="parentLeftMargin" presStyleLbl="node1" presStyleIdx="1" presStyleCnt="4"/>
      <dgm:spPr/>
      <dgm:t>
        <a:bodyPr/>
        <a:lstStyle/>
        <a:p>
          <a:endParaRPr lang="hu-HU"/>
        </a:p>
      </dgm:t>
    </dgm:pt>
    <dgm:pt modelId="{998A3365-F81D-4608-8C55-4205D4AEC9AB}" type="pres">
      <dgm:prSet presAssocID="{36A38476-C457-40ED-82C1-14F971D9452E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25437362-406E-4DAD-AB17-3BD5302AD6EA}" type="pres">
      <dgm:prSet presAssocID="{36A38476-C457-40ED-82C1-14F971D9452E}" presName="negativeSpace" presStyleCnt="0"/>
      <dgm:spPr/>
      <dgm:t>
        <a:bodyPr/>
        <a:lstStyle/>
        <a:p>
          <a:endParaRPr lang="hu-HU"/>
        </a:p>
      </dgm:t>
    </dgm:pt>
    <dgm:pt modelId="{4FF1F8D0-8B7C-4885-84ED-9A4855E28E75}" type="pres">
      <dgm:prSet presAssocID="{36A38476-C457-40ED-82C1-14F971D9452E}" presName="childText" presStyleLbl="conFgAcc1" presStyleIdx="2" presStyleCnt="4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A3A02DC2-42EC-4236-BEE6-EC411D1BDB93}" type="pres">
      <dgm:prSet presAssocID="{EC7AD4FC-E5E9-4481-8BED-1894EB203724}" presName="spaceBetweenRectangles" presStyleCnt="0"/>
      <dgm:spPr/>
      <dgm:t>
        <a:bodyPr/>
        <a:lstStyle/>
        <a:p>
          <a:endParaRPr lang="hu-HU"/>
        </a:p>
      </dgm:t>
    </dgm:pt>
    <dgm:pt modelId="{E8D4CAD8-58A2-41C9-BD67-ED635FE5E201}" type="pres">
      <dgm:prSet presAssocID="{9BACAD83-11A8-4C4C-9C4F-EF480ED43FFF}" presName="parentLin" presStyleCnt="0"/>
      <dgm:spPr/>
      <dgm:t>
        <a:bodyPr/>
        <a:lstStyle/>
        <a:p>
          <a:endParaRPr lang="hu-HU"/>
        </a:p>
      </dgm:t>
    </dgm:pt>
    <dgm:pt modelId="{88975C45-9A6B-4EAA-9561-186D09038F60}" type="pres">
      <dgm:prSet presAssocID="{9BACAD83-11A8-4C4C-9C4F-EF480ED43FFF}" presName="parentLeftMargin" presStyleLbl="node1" presStyleIdx="2" presStyleCnt="4"/>
      <dgm:spPr/>
      <dgm:t>
        <a:bodyPr/>
        <a:lstStyle/>
        <a:p>
          <a:endParaRPr lang="hu-HU"/>
        </a:p>
      </dgm:t>
    </dgm:pt>
    <dgm:pt modelId="{11DD38D6-681F-4073-9C03-6CCCFEDB6D5D}" type="pres">
      <dgm:prSet presAssocID="{9BACAD83-11A8-4C4C-9C4F-EF480ED43FFF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943EAB18-EF44-4F58-93DC-BC30B56C7588}" type="pres">
      <dgm:prSet presAssocID="{9BACAD83-11A8-4C4C-9C4F-EF480ED43FFF}" presName="negativeSpace" presStyleCnt="0"/>
      <dgm:spPr/>
      <dgm:t>
        <a:bodyPr/>
        <a:lstStyle/>
        <a:p>
          <a:endParaRPr lang="hu-HU"/>
        </a:p>
      </dgm:t>
    </dgm:pt>
    <dgm:pt modelId="{0215D222-49D1-46D5-BD68-21794FE0094C}" type="pres">
      <dgm:prSet presAssocID="{9BACAD83-11A8-4C4C-9C4F-EF480ED43FFF}" presName="childText" presStyleLbl="conFgAcc1" presStyleIdx="3" presStyleCnt="4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7688A6C6-0EB9-42B7-B1ED-5F590DA34D1A}" type="presOf" srcId="{36A38476-C457-40ED-82C1-14F971D9452E}" destId="{998A3365-F81D-4608-8C55-4205D4AEC9AB}" srcOrd="1" destOrd="0" presId="urn:microsoft.com/office/officeart/2005/8/layout/list1"/>
    <dgm:cxn modelId="{23DADC02-1B71-4C02-9500-1C16300EF893}" srcId="{D681C919-17A6-4BDD-9696-6B7015ECA7E3}" destId="{CBB38404-55AA-4064-8647-CD8D65842A6D}" srcOrd="0" destOrd="0" parTransId="{E3859E63-1751-40B4-843D-A1E6C21789D6}" sibTransId="{00AA88EC-0F1D-451C-9776-FF4DA3B42ABD}"/>
    <dgm:cxn modelId="{9A44E778-F0B6-40AF-823B-90BF478FEEC2}" type="presOf" srcId="{9BACAD83-11A8-4C4C-9C4F-EF480ED43FFF}" destId="{11DD38D6-681F-4073-9C03-6CCCFEDB6D5D}" srcOrd="1" destOrd="0" presId="urn:microsoft.com/office/officeart/2005/8/layout/list1"/>
    <dgm:cxn modelId="{FE624680-572A-4F44-A43C-88A8E1A88A74}" type="presOf" srcId="{4AC2FDD6-8DCC-4BD1-96D6-9A6918610EC9}" destId="{B6BFF132-4AAD-4797-9487-A3F59D0FE53C}" srcOrd="1" destOrd="0" presId="urn:microsoft.com/office/officeart/2005/8/layout/list1"/>
    <dgm:cxn modelId="{59860EB9-DA76-4C8B-9125-5E99CC344C5D}" type="presOf" srcId="{D681C919-17A6-4BDD-9696-6B7015ECA7E3}" destId="{396A6772-01C2-45D2-A09B-ECFFB027F255}" srcOrd="0" destOrd="0" presId="urn:microsoft.com/office/officeart/2005/8/layout/list1"/>
    <dgm:cxn modelId="{9C243D7A-B236-4910-BBD1-297DF87CB864}" srcId="{D681C919-17A6-4BDD-9696-6B7015ECA7E3}" destId="{9BACAD83-11A8-4C4C-9C4F-EF480ED43FFF}" srcOrd="3" destOrd="0" parTransId="{C140BB72-822C-4C72-B7E2-253C9ED7E2FC}" sibTransId="{7A014891-D3C2-48B4-8157-8EF618CB69E7}"/>
    <dgm:cxn modelId="{98739FF7-6F34-4E2D-9D80-6A12D4F1BD8A}" type="presOf" srcId="{36A38476-C457-40ED-82C1-14F971D9452E}" destId="{C728D3D8-BEF8-4CD5-85F6-88463428F526}" srcOrd="0" destOrd="0" presId="urn:microsoft.com/office/officeart/2005/8/layout/list1"/>
    <dgm:cxn modelId="{793A3DA8-94CB-4010-9F13-FCB7CFD33D35}" type="presOf" srcId="{CBB38404-55AA-4064-8647-CD8D65842A6D}" destId="{CC1FF85F-CA25-48F4-BE48-1DC3BEBBA1E0}" srcOrd="0" destOrd="0" presId="urn:microsoft.com/office/officeart/2005/8/layout/list1"/>
    <dgm:cxn modelId="{FC8CE57E-E39A-45B3-A752-D4AB78EEE0FE}" type="presOf" srcId="{9BACAD83-11A8-4C4C-9C4F-EF480ED43FFF}" destId="{88975C45-9A6B-4EAA-9561-186D09038F60}" srcOrd="0" destOrd="0" presId="urn:microsoft.com/office/officeart/2005/8/layout/list1"/>
    <dgm:cxn modelId="{9DD49504-449C-4982-8B6E-FC9B237E3A2F}" type="presOf" srcId="{CBB38404-55AA-4064-8647-CD8D65842A6D}" destId="{347F122F-8A8F-46AB-9661-6BA680628131}" srcOrd="1" destOrd="0" presId="urn:microsoft.com/office/officeart/2005/8/layout/list1"/>
    <dgm:cxn modelId="{67135F57-8120-4C8E-B016-A40D6C4182DB}" srcId="{D681C919-17A6-4BDD-9696-6B7015ECA7E3}" destId="{4AC2FDD6-8DCC-4BD1-96D6-9A6918610EC9}" srcOrd="1" destOrd="0" parTransId="{333413A8-756C-4C4F-AED4-9CB3519316B3}" sibTransId="{0499368C-C64A-403B-B8FB-19900FE74900}"/>
    <dgm:cxn modelId="{1F0D7874-2873-4EE5-B35A-31025CCE816D}" type="presOf" srcId="{4AC2FDD6-8DCC-4BD1-96D6-9A6918610EC9}" destId="{C9976AFB-FC89-41AD-A0FF-4D9D106E78FA}" srcOrd="0" destOrd="0" presId="urn:microsoft.com/office/officeart/2005/8/layout/list1"/>
    <dgm:cxn modelId="{A2C6E764-4666-45F4-8278-C7623266F37B}" srcId="{D681C919-17A6-4BDD-9696-6B7015ECA7E3}" destId="{36A38476-C457-40ED-82C1-14F971D9452E}" srcOrd="2" destOrd="0" parTransId="{8FF907C5-F7EA-4B6B-9472-9C505C8E52B6}" sibTransId="{EC7AD4FC-E5E9-4481-8BED-1894EB203724}"/>
    <dgm:cxn modelId="{261F7138-CDE4-4217-A14F-2286B8B2F31F}" type="presParOf" srcId="{396A6772-01C2-45D2-A09B-ECFFB027F255}" destId="{819B7B38-9544-44D8-B7CC-E08A59624BB8}" srcOrd="0" destOrd="0" presId="urn:microsoft.com/office/officeart/2005/8/layout/list1"/>
    <dgm:cxn modelId="{9D14C293-9DA9-4E7A-BD05-A4E0533D5149}" type="presParOf" srcId="{819B7B38-9544-44D8-B7CC-E08A59624BB8}" destId="{CC1FF85F-CA25-48F4-BE48-1DC3BEBBA1E0}" srcOrd="0" destOrd="0" presId="urn:microsoft.com/office/officeart/2005/8/layout/list1"/>
    <dgm:cxn modelId="{404D38F2-7985-44F0-BFB5-F87E6564D9B7}" type="presParOf" srcId="{819B7B38-9544-44D8-B7CC-E08A59624BB8}" destId="{347F122F-8A8F-46AB-9661-6BA680628131}" srcOrd="1" destOrd="0" presId="urn:microsoft.com/office/officeart/2005/8/layout/list1"/>
    <dgm:cxn modelId="{E1C6225E-16A3-4512-BD11-109AF3408B0C}" type="presParOf" srcId="{396A6772-01C2-45D2-A09B-ECFFB027F255}" destId="{E039C9C0-4FAD-4586-AEFA-61E2C43D0D68}" srcOrd="1" destOrd="0" presId="urn:microsoft.com/office/officeart/2005/8/layout/list1"/>
    <dgm:cxn modelId="{12EE3F55-2B0C-4429-9DA4-DEA56854C684}" type="presParOf" srcId="{396A6772-01C2-45D2-A09B-ECFFB027F255}" destId="{1732DEE9-90B3-4118-93CF-CA05756F884E}" srcOrd="2" destOrd="0" presId="urn:microsoft.com/office/officeart/2005/8/layout/list1"/>
    <dgm:cxn modelId="{0D6074CF-7506-454D-8F09-C5CC58772FD8}" type="presParOf" srcId="{396A6772-01C2-45D2-A09B-ECFFB027F255}" destId="{9A644C5C-49F9-4E2B-ADCB-928CB53E0533}" srcOrd="3" destOrd="0" presId="urn:microsoft.com/office/officeart/2005/8/layout/list1"/>
    <dgm:cxn modelId="{A75A5DB7-D5F1-4A46-A271-6A66B9975447}" type="presParOf" srcId="{396A6772-01C2-45D2-A09B-ECFFB027F255}" destId="{E5ABBA3D-51C0-4B38-B973-1A07DDC3239B}" srcOrd="4" destOrd="0" presId="urn:microsoft.com/office/officeart/2005/8/layout/list1"/>
    <dgm:cxn modelId="{D3978FB2-A249-42F8-BB2D-A1F3F132F729}" type="presParOf" srcId="{E5ABBA3D-51C0-4B38-B973-1A07DDC3239B}" destId="{C9976AFB-FC89-41AD-A0FF-4D9D106E78FA}" srcOrd="0" destOrd="0" presId="urn:microsoft.com/office/officeart/2005/8/layout/list1"/>
    <dgm:cxn modelId="{87DDF358-3520-4074-80B2-0503ABE74AFC}" type="presParOf" srcId="{E5ABBA3D-51C0-4B38-B973-1A07DDC3239B}" destId="{B6BFF132-4AAD-4797-9487-A3F59D0FE53C}" srcOrd="1" destOrd="0" presId="urn:microsoft.com/office/officeart/2005/8/layout/list1"/>
    <dgm:cxn modelId="{A8FF6143-DB05-4EB0-94C5-9145DCF49B45}" type="presParOf" srcId="{396A6772-01C2-45D2-A09B-ECFFB027F255}" destId="{DD6CECF4-1815-4FA9-899E-97B9FD62D067}" srcOrd="5" destOrd="0" presId="urn:microsoft.com/office/officeart/2005/8/layout/list1"/>
    <dgm:cxn modelId="{52B54926-E03F-466A-9C34-46515F7BBFAC}" type="presParOf" srcId="{396A6772-01C2-45D2-A09B-ECFFB027F255}" destId="{4732725A-0EBC-4DE8-A993-F76A4977AC5D}" srcOrd="6" destOrd="0" presId="urn:microsoft.com/office/officeart/2005/8/layout/list1"/>
    <dgm:cxn modelId="{9499F19E-F9B1-429B-9D73-2FFEE7E8C6C5}" type="presParOf" srcId="{396A6772-01C2-45D2-A09B-ECFFB027F255}" destId="{26FD1067-C1A7-4A79-A748-168A8DCE6331}" srcOrd="7" destOrd="0" presId="urn:microsoft.com/office/officeart/2005/8/layout/list1"/>
    <dgm:cxn modelId="{A9A723C1-4C14-433C-B826-4D19A1680339}" type="presParOf" srcId="{396A6772-01C2-45D2-A09B-ECFFB027F255}" destId="{25107D17-E476-44EF-BE9E-441995E18D9E}" srcOrd="8" destOrd="0" presId="urn:microsoft.com/office/officeart/2005/8/layout/list1"/>
    <dgm:cxn modelId="{BDBE0A31-B269-441E-9CC6-858A560B6B1A}" type="presParOf" srcId="{25107D17-E476-44EF-BE9E-441995E18D9E}" destId="{C728D3D8-BEF8-4CD5-85F6-88463428F526}" srcOrd="0" destOrd="0" presId="urn:microsoft.com/office/officeart/2005/8/layout/list1"/>
    <dgm:cxn modelId="{F255ECC4-954B-46DD-A855-EAC43F4A8AE8}" type="presParOf" srcId="{25107D17-E476-44EF-BE9E-441995E18D9E}" destId="{998A3365-F81D-4608-8C55-4205D4AEC9AB}" srcOrd="1" destOrd="0" presId="urn:microsoft.com/office/officeart/2005/8/layout/list1"/>
    <dgm:cxn modelId="{66361F35-CA0C-4D7D-AFAE-205C7B06791F}" type="presParOf" srcId="{396A6772-01C2-45D2-A09B-ECFFB027F255}" destId="{25437362-406E-4DAD-AB17-3BD5302AD6EA}" srcOrd="9" destOrd="0" presId="urn:microsoft.com/office/officeart/2005/8/layout/list1"/>
    <dgm:cxn modelId="{B4BCE3DE-24CE-437C-8530-42CEECC9E878}" type="presParOf" srcId="{396A6772-01C2-45D2-A09B-ECFFB027F255}" destId="{4FF1F8D0-8B7C-4885-84ED-9A4855E28E75}" srcOrd="10" destOrd="0" presId="urn:microsoft.com/office/officeart/2005/8/layout/list1"/>
    <dgm:cxn modelId="{B42CB363-CB6E-43DB-804F-6E8E41E62FDC}" type="presParOf" srcId="{396A6772-01C2-45D2-A09B-ECFFB027F255}" destId="{A3A02DC2-42EC-4236-BEE6-EC411D1BDB93}" srcOrd="11" destOrd="0" presId="urn:microsoft.com/office/officeart/2005/8/layout/list1"/>
    <dgm:cxn modelId="{A363A5DB-2EF0-443D-98EF-D69833020FC0}" type="presParOf" srcId="{396A6772-01C2-45D2-A09B-ECFFB027F255}" destId="{E8D4CAD8-58A2-41C9-BD67-ED635FE5E201}" srcOrd="12" destOrd="0" presId="urn:microsoft.com/office/officeart/2005/8/layout/list1"/>
    <dgm:cxn modelId="{6FCA2A2C-F47A-46B4-B241-519858E33680}" type="presParOf" srcId="{E8D4CAD8-58A2-41C9-BD67-ED635FE5E201}" destId="{88975C45-9A6B-4EAA-9561-186D09038F60}" srcOrd="0" destOrd="0" presId="urn:microsoft.com/office/officeart/2005/8/layout/list1"/>
    <dgm:cxn modelId="{BE2C49B7-C7C0-45C5-A054-5F84286DA09F}" type="presParOf" srcId="{E8D4CAD8-58A2-41C9-BD67-ED635FE5E201}" destId="{11DD38D6-681F-4073-9C03-6CCCFEDB6D5D}" srcOrd="1" destOrd="0" presId="urn:microsoft.com/office/officeart/2005/8/layout/list1"/>
    <dgm:cxn modelId="{7E5421D9-1AE7-479D-AF33-D12B13FD099A}" type="presParOf" srcId="{396A6772-01C2-45D2-A09B-ECFFB027F255}" destId="{943EAB18-EF44-4F58-93DC-BC30B56C7588}" srcOrd="13" destOrd="0" presId="urn:microsoft.com/office/officeart/2005/8/layout/list1"/>
    <dgm:cxn modelId="{1E76F096-3C7A-4B5D-A36A-5EEB7363B090}" type="presParOf" srcId="{396A6772-01C2-45D2-A09B-ECFFB027F255}" destId="{0215D222-49D1-46D5-BD68-21794FE0094C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7A52B5C-5168-4B16-9555-69DCF6AC718A}" type="doc">
      <dgm:prSet loTypeId="urn:microsoft.com/office/officeart/2005/8/layout/hList1" loCatId="list" qsTypeId="urn:microsoft.com/office/officeart/2005/8/quickstyle/3d2" qsCatId="3D" csTypeId="urn:microsoft.com/office/officeart/2005/8/colors/accent2_2" csCatId="accent2" phldr="1"/>
      <dgm:spPr/>
      <dgm:t>
        <a:bodyPr/>
        <a:lstStyle/>
        <a:p>
          <a:endParaRPr lang="hu-HU"/>
        </a:p>
      </dgm:t>
    </dgm:pt>
    <dgm:pt modelId="{CB4F4417-0652-48FD-944D-68E5925506B1}">
      <dgm:prSet phldrT="[Szöveg]"/>
      <dgm:spPr/>
      <dgm:t>
        <a:bodyPr/>
        <a:lstStyle/>
        <a:p>
          <a:r>
            <a:rPr lang="hu-HU" b="1" dirty="0" smtClean="0"/>
            <a:t>KAPCSOLÓDÓ VÁLLALKOZÁS</a:t>
          </a:r>
          <a:endParaRPr lang="hu-HU" b="1" dirty="0"/>
        </a:p>
      </dgm:t>
    </dgm:pt>
    <dgm:pt modelId="{D01245B6-915C-4BA5-BADE-A6018B61714B}" type="parTrans" cxnId="{B854BAEA-722C-4E4D-A9DC-0C07D85F6E0F}">
      <dgm:prSet/>
      <dgm:spPr/>
      <dgm:t>
        <a:bodyPr/>
        <a:lstStyle/>
        <a:p>
          <a:endParaRPr lang="hu-HU"/>
        </a:p>
      </dgm:t>
    </dgm:pt>
    <dgm:pt modelId="{D30D5297-F9C4-4220-B0A3-14E198D85317}" type="sibTrans" cxnId="{B854BAEA-722C-4E4D-A9DC-0C07D85F6E0F}">
      <dgm:prSet/>
      <dgm:spPr/>
      <dgm:t>
        <a:bodyPr/>
        <a:lstStyle/>
        <a:p>
          <a:endParaRPr lang="hu-HU"/>
        </a:p>
      </dgm:t>
    </dgm:pt>
    <dgm:pt modelId="{A9D5B7C1-C2FD-4B9F-9AB0-AA04024E9FC4}">
      <dgm:prSet phldrT="[Szöveg]"/>
      <dgm:spPr/>
      <dgm:t>
        <a:bodyPr/>
        <a:lstStyle/>
        <a:p>
          <a:r>
            <a:rPr lang="hu-HU" b="1" dirty="0" smtClean="0"/>
            <a:t>PARTNERVÁLLALKOZÁS</a:t>
          </a:r>
          <a:endParaRPr lang="hu-HU" b="1" dirty="0"/>
        </a:p>
      </dgm:t>
    </dgm:pt>
    <dgm:pt modelId="{3BD8D367-B733-4D2D-9329-F0E43F908452}" type="parTrans" cxnId="{F32F645C-45F7-423B-9D89-E028A1A87544}">
      <dgm:prSet/>
      <dgm:spPr/>
      <dgm:t>
        <a:bodyPr/>
        <a:lstStyle/>
        <a:p>
          <a:endParaRPr lang="hu-HU"/>
        </a:p>
      </dgm:t>
    </dgm:pt>
    <dgm:pt modelId="{707296EE-52A8-47DC-83B2-A68A6472EDBD}" type="sibTrans" cxnId="{F32F645C-45F7-423B-9D89-E028A1A87544}">
      <dgm:prSet/>
      <dgm:spPr/>
      <dgm:t>
        <a:bodyPr/>
        <a:lstStyle/>
        <a:p>
          <a:endParaRPr lang="hu-HU"/>
        </a:p>
      </dgm:t>
    </dgm:pt>
    <dgm:pt modelId="{785FACC1-E371-4210-9937-1189DAFD2093}">
      <dgm:prSet/>
      <dgm:spPr/>
      <dgm:t>
        <a:bodyPr/>
        <a:lstStyle/>
        <a:p>
          <a:pPr>
            <a:spcAft>
              <a:spcPts val="500"/>
            </a:spcAft>
          </a:pPr>
          <a:r>
            <a:rPr lang="hu-HU" dirty="0" smtClean="0"/>
            <a:t> </a:t>
          </a:r>
          <a:r>
            <a:rPr lang="hu-H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egy vállalkozás egy másik vállalkozás tulajdoni részesedésének vagy a szavazatának a többségével rendelkezik, vagy</a:t>
          </a:r>
          <a:endParaRPr lang="hu-H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C166E06-8884-49B8-9F9B-24F28E5D03C1}" type="parTrans" cxnId="{BFFD2F26-6484-4A2B-BDF7-B021832CC034}">
      <dgm:prSet/>
      <dgm:spPr/>
      <dgm:t>
        <a:bodyPr/>
        <a:lstStyle/>
        <a:p>
          <a:endParaRPr lang="hu-HU"/>
        </a:p>
      </dgm:t>
    </dgm:pt>
    <dgm:pt modelId="{43757641-4B03-4056-A6A1-0D7D8CFB0C68}" type="sibTrans" cxnId="{BFFD2F26-6484-4A2B-BDF7-B021832CC034}">
      <dgm:prSet/>
      <dgm:spPr/>
      <dgm:t>
        <a:bodyPr/>
        <a:lstStyle/>
        <a:p>
          <a:endParaRPr lang="hu-HU"/>
        </a:p>
      </dgm:t>
    </dgm:pt>
    <dgm:pt modelId="{8A278335-1872-4843-8DDA-56E008777833}">
      <dgm:prSet/>
      <dgm:spPr/>
      <dgm:t>
        <a:bodyPr/>
        <a:lstStyle/>
        <a:p>
          <a:pPr>
            <a:spcAft>
              <a:spcPts val="500"/>
            </a:spcAft>
          </a:pPr>
          <a:r>
            <a:rPr lang="hu-H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egy vállalkozás egy másik vállalkozásban jogosult arra, hogy a vezető tisztségviselők vagy a felügyelő bizottság tagjai többségét megválassza vagy visszahívja, vagy</a:t>
          </a:r>
        </a:p>
      </dgm:t>
    </dgm:pt>
    <dgm:pt modelId="{74727494-EAD2-400D-86A0-F7192B368786}" type="parTrans" cxnId="{7692F9F9-9DA6-41E4-A185-CDCCD0F92F63}">
      <dgm:prSet/>
      <dgm:spPr/>
      <dgm:t>
        <a:bodyPr/>
        <a:lstStyle/>
        <a:p>
          <a:endParaRPr lang="hu-HU"/>
        </a:p>
      </dgm:t>
    </dgm:pt>
    <dgm:pt modelId="{436252FE-865A-4886-BB05-82FE6145AC3A}" type="sibTrans" cxnId="{7692F9F9-9DA6-41E4-A185-CDCCD0F92F63}">
      <dgm:prSet/>
      <dgm:spPr/>
      <dgm:t>
        <a:bodyPr/>
        <a:lstStyle/>
        <a:p>
          <a:endParaRPr lang="hu-HU"/>
        </a:p>
      </dgm:t>
    </dgm:pt>
    <dgm:pt modelId="{09E7CF5A-AA92-4C3D-8DC9-E78073CDC4CA}">
      <dgm:prSet/>
      <dgm:spPr/>
      <dgm:t>
        <a:bodyPr/>
        <a:lstStyle/>
        <a:p>
          <a:pPr>
            <a:spcAft>
              <a:spcPts val="500"/>
            </a:spcAft>
          </a:pPr>
          <a:r>
            <a:rPr lang="hu-H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egy vállalkozás egy másik vállalkozás felett döntő irányítást, ellenőrzést gyakorol (függetlenül pl. a tulajdoni hányadtól, szavazati jogtól)  vagy</a:t>
          </a:r>
        </a:p>
      </dgm:t>
    </dgm:pt>
    <dgm:pt modelId="{25EA60B2-FDF8-41F9-8008-A1D04F019F38}" type="parTrans" cxnId="{9436032E-9140-43B3-80B0-66BF8190A5B9}">
      <dgm:prSet/>
      <dgm:spPr/>
      <dgm:t>
        <a:bodyPr/>
        <a:lstStyle/>
        <a:p>
          <a:endParaRPr lang="hu-HU"/>
        </a:p>
      </dgm:t>
    </dgm:pt>
    <dgm:pt modelId="{7F5F0216-905B-4103-B2BD-C88521E0FD73}" type="sibTrans" cxnId="{9436032E-9140-43B3-80B0-66BF8190A5B9}">
      <dgm:prSet/>
      <dgm:spPr/>
      <dgm:t>
        <a:bodyPr/>
        <a:lstStyle/>
        <a:p>
          <a:endParaRPr lang="hu-HU"/>
        </a:p>
      </dgm:t>
    </dgm:pt>
    <dgm:pt modelId="{B668CD1F-B851-4410-8DEF-3189850A18F3}">
      <dgm:prSet/>
      <dgm:spPr/>
      <dgm:t>
        <a:bodyPr/>
        <a:lstStyle/>
        <a:p>
          <a:pPr>
            <a:spcAft>
              <a:spcPts val="500"/>
            </a:spcAft>
          </a:pPr>
          <a:r>
            <a:rPr lang="hu-H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egy vállalkozás egy másik vállalkozásban más tulajdonosokkal kötött megállapodás alapján a szavazatok többségét egyedül birtokolja.</a:t>
          </a:r>
        </a:p>
      </dgm:t>
    </dgm:pt>
    <dgm:pt modelId="{7B58D6BC-DCC6-4B9A-966B-706F517E20C6}" type="parTrans" cxnId="{043C91EB-A940-4E89-A1D7-15EC5D3D3283}">
      <dgm:prSet/>
      <dgm:spPr/>
      <dgm:t>
        <a:bodyPr/>
        <a:lstStyle/>
        <a:p>
          <a:endParaRPr lang="hu-HU"/>
        </a:p>
      </dgm:t>
    </dgm:pt>
    <dgm:pt modelId="{E2AE6C3E-2618-49F4-9260-CC4E66081F02}" type="sibTrans" cxnId="{043C91EB-A940-4E89-A1D7-15EC5D3D3283}">
      <dgm:prSet/>
      <dgm:spPr/>
      <dgm:t>
        <a:bodyPr/>
        <a:lstStyle/>
        <a:p>
          <a:endParaRPr lang="hu-HU"/>
        </a:p>
      </dgm:t>
    </dgm:pt>
    <dgm:pt modelId="{74E47D3A-6151-43EB-86CD-E7C6F720F045}">
      <dgm:prSet/>
      <dgm:spPr/>
      <dgm:t>
        <a:bodyPr/>
        <a:lstStyle/>
        <a:p>
          <a:pPr>
            <a:spcAft>
              <a:spcPts val="500"/>
            </a:spcAft>
          </a:pPr>
          <a:r>
            <a:rPr lang="hu-H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nem minősül kapcsolódó vállalkozásnak és</a:t>
          </a:r>
          <a:endParaRPr lang="hu-H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62D5DCE-FB5F-418E-A303-7B64202143F0}" type="parTrans" cxnId="{3855E2BC-C4DB-421C-BF50-12AB6D1D17D3}">
      <dgm:prSet/>
      <dgm:spPr/>
      <dgm:t>
        <a:bodyPr/>
        <a:lstStyle/>
        <a:p>
          <a:endParaRPr lang="hu-HU"/>
        </a:p>
      </dgm:t>
    </dgm:pt>
    <dgm:pt modelId="{57186BEC-C7EF-45DF-9D4E-110A449483BD}" type="sibTrans" cxnId="{3855E2BC-C4DB-421C-BF50-12AB6D1D17D3}">
      <dgm:prSet/>
      <dgm:spPr/>
      <dgm:t>
        <a:bodyPr/>
        <a:lstStyle/>
        <a:p>
          <a:endParaRPr lang="hu-HU"/>
        </a:p>
      </dgm:t>
    </dgm:pt>
    <dgm:pt modelId="{282A19E8-E301-43D5-80C2-4414D83B4520}">
      <dgm:prSet/>
      <dgm:spPr/>
      <dgm:t>
        <a:bodyPr/>
        <a:lstStyle/>
        <a:p>
          <a:pPr>
            <a:spcAft>
              <a:spcPts val="500"/>
            </a:spcAft>
          </a:pPr>
          <a:r>
            <a:rPr lang="hu-H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amelyben más vállalkozásnak, illetve amelynek más vállalkozásban (kizárólagosan vagy több kapcsolódó vállalkozásnak együttesen) a tulajdoni részesedése legalább 25 %</a:t>
          </a:r>
        </a:p>
      </dgm:t>
    </dgm:pt>
    <dgm:pt modelId="{C82D7E99-36EE-484E-BE8F-0C05CA32928C}" type="parTrans" cxnId="{E08D18A3-60F2-4A2B-A83B-BFEC2750D800}">
      <dgm:prSet/>
      <dgm:spPr/>
      <dgm:t>
        <a:bodyPr/>
        <a:lstStyle/>
        <a:p>
          <a:endParaRPr lang="hu-HU"/>
        </a:p>
      </dgm:t>
    </dgm:pt>
    <dgm:pt modelId="{F03856E0-5F00-4A29-AE6A-A205C4B99E17}" type="sibTrans" cxnId="{E08D18A3-60F2-4A2B-A83B-BFEC2750D800}">
      <dgm:prSet/>
      <dgm:spPr/>
      <dgm:t>
        <a:bodyPr/>
        <a:lstStyle/>
        <a:p>
          <a:endParaRPr lang="hu-HU"/>
        </a:p>
      </dgm:t>
    </dgm:pt>
    <dgm:pt modelId="{AFF43D36-C1E8-4204-BFDF-08A70C2A0962}">
      <dgm:prSet/>
      <dgm:spPr/>
      <dgm:t>
        <a:bodyPr/>
        <a:lstStyle/>
        <a:p>
          <a:pPr>
            <a:spcAft>
              <a:spcPct val="15000"/>
            </a:spcAft>
          </a:pPr>
          <a:endParaRPr lang="hu-HU" dirty="0"/>
        </a:p>
      </dgm:t>
    </dgm:pt>
    <dgm:pt modelId="{902C0D00-0E21-4D9D-8C96-092B975C474B}" type="parTrans" cxnId="{6930084B-C3DF-434F-A687-4C81404EF0C1}">
      <dgm:prSet/>
      <dgm:spPr/>
      <dgm:t>
        <a:bodyPr/>
        <a:lstStyle/>
        <a:p>
          <a:endParaRPr lang="hu-HU"/>
        </a:p>
      </dgm:t>
    </dgm:pt>
    <dgm:pt modelId="{D693520C-7729-40E2-AD89-A8ADB78096B1}" type="sibTrans" cxnId="{6930084B-C3DF-434F-A687-4C81404EF0C1}">
      <dgm:prSet/>
      <dgm:spPr/>
      <dgm:t>
        <a:bodyPr/>
        <a:lstStyle/>
        <a:p>
          <a:endParaRPr lang="hu-HU"/>
        </a:p>
      </dgm:t>
    </dgm:pt>
    <dgm:pt modelId="{9DD474B3-47BF-4C18-92F7-AC6D04CA487D}">
      <dgm:prSet/>
      <dgm:spPr/>
      <dgm:t>
        <a:bodyPr/>
        <a:lstStyle/>
        <a:p>
          <a:pPr>
            <a:spcAft>
              <a:spcPct val="15000"/>
            </a:spcAft>
          </a:pPr>
          <a:endParaRPr lang="hu-HU" b="1" dirty="0"/>
        </a:p>
      </dgm:t>
    </dgm:pt>
    <dgm:pt modelId="{C6397235-D9B5-402C-8FB0-A0413AB5542F}" type="parTrans" cxnId="{ECFAD23C-8F7D-43A4-98C4-E0786D850588}">
      <dgm:prSet/>
      <dgm:spPr/>
      <dgm:t>
        <a:bodyPr/>
        <a:lstStyle/>
        <a:p>
          <a:endParaRPr lang="hu-HU"/>
        </a:p>
      </dgm:t>
    </dgm:pt>
    <dgm:pt modelId="{6E9FDFB1-A9F5-4233-BEC8-98D9ED91397B}" type="sibTrans" cxnId="{ECFAD23C-8F7D-43A4-98C4-E0786D850588}">
      <dgm:prSet/>
      <dgm:spPr/>
      <dgm:t>
        <a:bodyPr/>
        <a:lstStyle/>
        <a:p>
          <a:endParaRPr lang="hu-HU"/>
        </a:p>
      </dgm:t>
    </dgm:pt>
    <dgm:pt modelId="{6D94DDAA-9B69-4A4F-B04F-FA12A14B6F17}" type="pres">
      <dgm:prSet presAssocID="{A7A52B5C-5168-4B16-9555-69DCF6AC718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AEC82BDE-31C4-4F2B-A339-DC0752F2CF22}" type="pres">
      <dgm:prSet presAssocID="{CB4F4417-0652-48FD-944D-68E5925506B1}" presName="composite" presStyleCnt="0"/>
      <dgm:spPr/>
      <dgm:t>
        <a:bodyPr/>
        <a:lstStyle/>
        <a:p>
          <a:endParaRPr lang="hu-HU"/>
        </a:p>
      </dgm:t>
    </dgm:pt>
    <dgm:pt modelId="{780EE9BA-84E9-4B72-9F43-1DBE823B19E5}" type="pres">
      <dgm:prSet presAssocID="{CB4F4417-0652-48FD-944D-68E5925506B1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8302D0B6-B549-43CF-8D9F-5E9B2E87DABF}" type="pres">
      <dgm:prSet presAssocID="{CB4F4417-0652-48FD-944D-68E5925506B1}" presName="desTx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7D118894-8BD4-4F42-80ED-8C3F2B1841C9}" type="pres">
      <dgm:prSet presAssocID="{D30D5297-F9C4-4220-B0A3-14E198D85317}" presName="space" presStyleCnt="0"/>
      <dgm:spPr/>
      <dgm:t>
        <a:bodyPr/>
        <a:lstStyle/>
        <a:p>
          <a:endParaRPr lang="hu-HU"/>
        </a:p>
      </dgm:t>
    </dgm:pt>
    <dgm:pt modelId="{53615D9A-5969-45A8-80EE-13831A2F8625}" type="pres">
      <dgm:prSet presAssocID="{A9D5B7C1-C2FD-4B9F-9AB0-AA04024E9FC4}" presName="composite" presStyleCnt="0"/>
      <dgm:spPr/>
      <dgm:t>
        <a:bodyPr/>
        <a:lstStyle/>
        <a:p>
          <a:endParaRPr lang="hu-HU"/>
        </a:p>
      </dgm:t>
    </dgm:pt>
    <dgm:pt modelId="{F0BC50CE-4255-4048-A193-0E445AE4531A}" type="pres">
      <dgm:prSet presAssocID="{A9D5B7C1-C2FD-4B9F-9AB0-AA04024E9FC4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D01ECC41-187C-47CE-9ED5-030E125E8454}" type="pres">
      <dgm:prSet presAssocID="{A9D5B7C1-C2FD-4B9F-9AB0-AA04024E9FC4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BFFD2F26-6484-4A2B-BDF7-B021832CC034}" srcId="{CB4F4417-0652-48FD-944D-68E5925506B1}" destId="{785FACC1-E371-4210-9937-1189DAFD2093}" srcOrd="0" destOrd="0" parTransId="{2C166E06-8884-49B8-9F9B-24F28E5D03C1}" sibTransId="{43757641-4B03-4056-A6A1-0D7D8CFB0C68}"/>
    <dgm:cxn modelId="{043C91EB-A940-4E89-A1D7-15EC5D3D3283}" srcId="{CB4F4417-0652-48FD-944D-68E5925506B1}" destId="{B668CD1F-B851-4410-8DEF-3189850A18F3}" srcOrd="3" destOrd="0" parTransId="{7B58D6BC-DCC6-4B9A-966B-706F517E20C6}" sibTransId="{E2AE6C3E-2618-49F4-9260-CC4E66081F02}"/>
    <dgm:cxn modelId="{977DB29F-AFB0-4DBE-A20A-1443CC16F14F}" type="presOf" srcId="{AFF43D36-C1E8-4204-BFDF-08A70C2A0962}" destId="{D01ECC41-187C-47CE-9ED5-030E125E8454}" srcOrd="0" destOrd="2" presId="urn:microsoft.com/office/officeart/2005/8/layout/hList1"/>
    <dgm:cxn modelId="{F32F645C-45F7-423B-9D89-E028A1A87544}" srcId="{A7A52B5C-5168-4B16-9555-69DCF6AC718A}" destId="{A9D5B7C1-C2FD-4B9F-9AB0-AA04024E9FC4}" srcOrd="1" destOrd="0" parTransId="{3BD8D367-B733-4D2D-9329-F0E43F908452}" sibTransId="{707296EE-52A8-47DC-83B2-A68A6472EDBD}"/>
    <dgm:cxn modelId="{E08D18A3-60F2-4A2B-A83B-BFEC2750D800}" srcId="{A9D5B7C1-C2FD-4B9F-9AB0-AA04024E9FC4}" destId="{282A19E8-E301-43D5-80C2-4414D83B4520}" srcOrd="1" destOrd="0" parTransId="{C82D7E99-36EE-484E-BE8F-0C05CA32928C}" sibTransId="{F03856E0-5F00-4A29-AE6A-A205C4B99E17}"/>
    <dgm:cxn modelId="{2E615B91-926D-44CE-ABA6-08D8E4140809}" type="presOf" srcId="{8A278335-1872-4843-8DDA-56E008777833}" destId="{8302D0B6-B549-43CF-8D9F-5E9B2E87DABF}" srcOrd="0" destOrd="1" presId="urn:microsoft.com/office/officeart/2005/8/layout/hList1"/>
    <dgm:cxn modelId="{9436032E-9140-43B3-80B0-66BF8190A5B9}" srcId="{CB4F4417-0652-48FD-944D-68E5925506B1}" destId="{09E7CF5A-AA92-4C3D-8DC9-E78073CDC4CA}" srcOrd="2" destOrd="0" parTransId="{25EA60B2-FDF8-41F9-8008-A1D04F019F38}" sibTransId="{7F5F0216-905B-4103-B2BD-C88521E0FD73}"/>
    <dgm:cxn modelId="{6011F4A1-F350-4BDB-A004-78BD599331F0}" type="presOf" srcId="{A7A52B5C-5168-4B16-9555-69DCF6AC718A}" destId="{6D94DDAA-9B69-4A4F-B04F-FA12A14B6F17}" srcOrd="0" destOrd="0" presId="urn:microsoft.com/office/officeart/2005/8/layout/hList1"/>
    <dgm:cxn modelId="{790441BB-AEE8-4756-8C70-BA8E00D8618C}" type="presOf" srcId="{282A19E8-E301-43D5-80C2-4414D83B4520}" destId="{D01ECC41-187C-47CE-9ED5-030E125E8454}" srcOrd="0" destOrd="1" presId="urn:microsoft.com/office/officeart/2005/8/layout/hList1"/>
    <dgm:cxn modelId="{082874E1-F035-46BF-9BEE-0E002631D52F}" type="presOf" srcId="{785FACC1-E371-4210-9937-1189DAFD2093}" destId="{8302D0B6-B549-43CF-8D9F-5E9B2E87DABF}" srcOrd="0" destOrd="0" presId="urn:microsoft.com/office/officeart/2005/8/layout/hList1"/>
    <dgm:cxn modelId="{5D745DE6-0266-49E0-8519-6F697873D9CF}" type="presOf" srcId="{74E47D3A-6151-43EB-86CD-E7C6F720F045}" destId="{D01ECC41-187C-47CE-9ED5-030E125E8454}" srcOrd="0" destOrd="0" presId="urn:microsoft.com/office/officeart/2005/8/layout/hList1"/>
    <dgm:cxn modelId="{ECFAD23C-8F7D-43A4-98C4-E0786D850588}" srcId="{AFF43D36-C1E8-4204-BFDF-08A70C2A0962}" destId="{9DD474B3-47BF-4C18-92F7-AC6D04CA487D}" srcOrd="0" destOrd="0" parTransId="{C6397235-D9B5-402C-8FB0-A0413AB5542F}" sibTransId="{6E9FDFB1-A9F5-4233-BEC8-98D9ED91397B}"/>
    <dgm:cxn modelId="{FA9625FC-5EE7-4326-9FB0-9BF847CB7C83}" type="presOf" srcId="{9DD474B3-47BF-4C18-92F7-AC6D04CA487D}" destId="{D01ECC41-187C-47CE-9ED5-030E125E8454}" srcOrd="0" destOrd="3" presId="urn:microsoft.com/office/officeart/2005/8/layout/hList1"/>
    <dgm:cxn modelId="{08050743-B806-4724-BA4D-EEBF019072DA}" type="presOf" srcId="{B668CD1F-B851-4410-8DEF-3189850A18F3}" destId="{8302D0B6-B549-43CF-8D9F-5E9B2E87DABF}" srcOrd="0" destOrd="3" presId="urn:microsoft.com/office/officeart/2005/8/layout/hList1"/>
    <dgm:cxn modelId="{28654361-22C3-4EB3-9B97-CB11DF4B9CDC}" type="presOf" srcId="{CB4F4417-0652-48FD-944D-68E5925506B1}" destId="{780EE9BA-84E9-4B72-9F43-1DBE823B19E5}" srcOrd="0" destOrd="0" presId="urn:microsoft.com/office/officeart/2005/8/layout/hList1"/>
    <dgm:cxn modelId="{CCD8A92D-6DD0-4F85-A3EA-44D7FAEECB2D}" type="presOf" srcId="{A9D5B7C1-C2FD-4B9F-9AB0-AA04024E9FC4}" destId="{F0BC50CE-4255-4048-A193-0E445AE4531A}" srcOrd="0" destOrd="0" presId="urn:microsoft.com/office/officeart/2005/8/layout/hList1"/>
    <dgm:cxn modelId="{B854BAEA-722C-4E4D-A9DC-0C07D85F6E0F}" srcId="{A7A52B5C-5168-4B16-9555-69DCF6AC718A}" destId="{CB4F4417-0652-48FD-944D-68E5925506B1}" srcOrd="0" destOrd="0" parTransId="{D01245B6-915C-4BA5-BADE-A6018B61714B}" sibTransId="{D30D5297-F9C4-4220-B0A3-14E198D85317}"/>
    <dgm:cxn modelId="{7214E426-2610-47E6-B85E-F4318A240E63}" type="presOf" srcId="{09E7CF5A-AA92-4C3D-8DC9-E78073CDC4CA}" destId="{8302D0B6-B549-43CF-8D9F-5E9B2E87DABF}" srcOrd="0" destOrd="2" presId="urn:microsoft.com/office/officeart/2005/8/layout/hList1"/>
    <dgm:cxn modelId="{6930084B-C3DF-434F-A687-4C81404EF0C1}" srcId="{A9D5B7C1-C2FD-4B9F-9AB0-AA04024E9FC4}" destId="{AFF43D36-C1E8-4204-BFDF-08A70C2A0962}" srcOrd="2" destOrd="0" parTransId="{902C0D00-0E21-4D9D-8C96-092B975C474B}" sibTransId="{D693520C-7729-40E2-AD89-A8ADB78096B1}"/>
    <dgm:cxn modelId="{3855E2BC-C4DB-421C-BF50-12AB6D1D17D3}" srcId="{A9D5B7C1-C2FD-4B9F-9AB0-AA04024E9FC4}" destId="{74E47D3A-6151-43EB-86CD-E7C6F720F045}" srcOrd="0" destOrd="0" parTransId="{062D5DCE-FB5F-418E-A303-7B64202143F0}" sibTransId="{57186BEC-C7EF-45DF-9D4E-110A449483BD}"/>
    <dgm:cxn modelId="{7692F9F9-9DA6-41E4-A185-CDCCD0F92F63}" srcId="{CB4F4417-0652-48FD-944D-68E5925506B1}" destId="{8A278335-1872-4843-8DDA-56E008777833}" srcOrd="1" destOrd="0" parTransId="{74727494-EAD2-400D-86A0-F7192B368786}" sibTransId="{436252FE-865A-4886-BB05-82FE6145AC3A}"/>
    <dgm:cxn modelId="{1B1C75B1-2E5B-4F07-915F-5B4201AC9B50}" type="presParOf" srcId="{6D94DDAA-9B69-4A4F-B04F-FA12A14B6F17}" destId="{AEC82BDE-31C4-4F2B-A339-DC0752F2CF22}" srcOrd="0" destOrd="0" presId="urn:microsoft.com/office/officeart/2005/8/layout/hList1"/>
    <dgm:cxn modelId="{5A0CEB34-4466-4084-8F48-9EE7C30A48EC}" type="presParOf" srcId="{AEC82BDE-31C4-4F2B-A339-DC0752F2CF22}" destId="{780EE9BA-84E9-4B72-9F43-1DBE823B19E5}" srcOrd="0" destOrd="0" presId="urn:microsoft.com/office/officeart/2005/8/layout/hList1"/>
    <dgm:cxn modelId="{7BF0FBFB-741E-4D72-8129-A24C3ABC83C9}" type="presParOf" srcId="{AEC82BDE-31C4-4F2B-A339-DC0752F2CF22}" destId="{8302D0B6-B549-43CF-8D9F-5E9B2E87DABF}" srcOrd="1" destOrd="0" presId="urn:microsoft.com/office/officeart/2005/8/layout/hList1"/>
    <dgm:cxn modelId="{F94321ED-90CB-4796-BCA5-C1FA849FAB69}" type="presParOf" srcId="{6D94DDAA-9B69-4A4F-B04F-FA12A14B6F17}" destId="{7D118894-8BD4-4F42-80ED-8C3F2B1841C9}" srcOrd="1" destOrd="0" presId="urn:microsoft.com/office/officeart/2005/8/layout/hList1"/>
    <dgm:cxn modelId="{6753D131-6524-4A92-AD0B-920A31819B59}" type="presParOf" srcId="{6D94DDAA-9B69-4A4F-B04F-FA12A14B6F17}" destId="{53615D9A-5969-45A8-80EE-13831A2F8625}" srcOrd="2" destOrd="0" presId="urn:microsoft.com/office/officeart/2005/8/layout/hList1"/>
    <dgm:cxn modelId="{487296B3-CFA3-46F7-A820-FBD7CC7677B3}" type="presParOf" srcId="{53615D9A-5969-45A8-80EE-13831A2F8625}" destId="{F0BC50CE-4255-4048-A193-0E445AE4531A}" srcOrd="0" destOrd="0" presId="urn:microsoft.com/office/officeart/2005/8/layout/hList1"/>
    <dgm:cxn modelId="{ECF9FF58-C4D6-49C0-8DD3-6728DCDABC51}" type="presParOf" srcId="{53615D9A-5969-45A8-80EE-13831A2F8625}" destId="{D01ECC41-187C-47CE-9ED5-030E125E8454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13A5304-A61C-4120-BC3C-0AC01A76458F}" type="doc">
      <dgm:prSet loTypeId="urn:microsoft.com/office/officeart/2005/8/layout/vList6" loCatId="list" qsTypeId="urn:microsoft.com/office/officeart/2005/8/quickstyle/3d1" qsCatId="3D" csTypeId="urn:microsoft.com/office/officeart/2005/8/colors/accent2_3" csCatId="accent2" phldr="1"/>
      <dgm:spPr/>
      <dgm:t>
        <a:bodyPr/>
        <a:lstStyle/>
        <a:p>
          <a:endParaRPr lang="hu-HU"/>
        </a:p>
      </dgm:t>
    </dgm:pt>
    <dgm:pt modelId="{2C7D38C1-09E5-4E13-9E13-4ECB4A83E3AC}">
      <dgm:prSet/>
      <dgm:spPr/>
      <dgm:t>
        <a:bodyPr/>
        <a:lstStyle/>
        <a:p>
          <a:r>
            <a:rPr lang="hu-H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szakmai vizsga</a:t>
          </a:r>
          <a:endParaRPr lang="hu-H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6956A83-64EC-4719-9EB4-A975462D0386}" type="parTrans" cxnId="{B6D402F2-E4F5-42A0-8339-56A55F5F3AB7}">
      <dgm:prSet/>
      <dgm:spPr/>
      <dgm:t>
        <a:bodyPr/>
        <a:lstStyle/>
        <a:p>
          <a:endParaRPr lang="hu-H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C63D5FB-60A4-4AF3-959D-08F0BAB1EBD6}" type="sibTrans" cxnId="{B6D402F2-E4F5-42A0-8339-56A55F5F3AB7}">
      <dgm:prSet/>
      <dgm:spPr/>
      <dgm:t>
        <a:bodyPr/>
        <a:lstStyle/>
        <a:p>
          <a:endParaRPr lang="hu-H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29B2040-0174-4478-A4CC-FD3F4DC560CB}">
      <dgm:prSet/>
      <dgm:spPr/>
      <dgm:t>
        <a:bodyPr/>
        <a:lstStyle/>
        <a:p>
          <a:r>
            <a:rPr lang="hu-H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felkészítő tanfolyam</a:t>
          </a:r>
          <a:endParaRPr lang="hu-H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9F2AF92-9DEB-4704-97F4-B21833A26C16}" type="parTrans" cxnId="{757A9C4C-FD54-49A2-9065-3EC1F3F6D833}">
      <dgm:prSet/>
      <dgm:spPr/>
      <dgm:t>
        <a:bodyPr/>
        <a:lstStyle/>
        <a:p>
          <a:endParaRPr lang="hu-H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131805E-B371-42BD-B001-E887CD33879E}" type="sibTrans" cxnId="{757A9C4C-FD54-49A2-9065-3EC1F3F6D833}">
      <dgm:prSet/>
      <dgm:spPr/>
      <dgm:t>
        <a:bodyPr/>
        <a:lstStyle/>
        <a:p>
          <a:endParaRPr lang="hu-H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572F8BD-DE73-45C9-B4C1-C5BD2E998F25}">
      <dgm:prSet/>
      <dgm:spPr/>
      <dgm:t>
        <a:bodyPr/>
        <a:lstStyle/>
        <a:p>
          <a:r>
            <a:rPr lang="hu-H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energetikai </a:t>
          </a:r>
          <a:r>
            <a:rPr lang="hu-HU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auditorok</a:t>
          </a:r>
          <a:r>
            <a:rPr lang="hu-H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/</a:t>
          </a:r>
          <a:r>
            <a:rPr lang="hu-HU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auditáló</a:t>
          </a:r>
          <a:r>
            <a:rPr lang="hu-H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szervezetek kérelmének vizsgálata</a:t>
          </a:r>
          <a:endParaRPr lang="hu-H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5DCBAF5-26B5-4EB6-9EBB-971AFFDBDA75}" type="parTrans" cxnId="{C58BEE13-1089-49BC-8992-7866D74E2B1D}">
      <dgm:prSet/>
      <dgm:spPr/>
      <dgm:t>
        <a:bodyPr/>
        <a:lstStyle/>
        <a:p>
          <a:endParaRPr lang="hu-H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08A152B-F49C-4176-A0E9-982AB0962B51}" type="sibTrans" cxnId="{C58BEE13-1089-49BC-8992-7866D74E2B1D}">
      <dgm:prSet/>
      <dgm:spPr/>
      <dgm:t>
        <a:bodyPr/>
        <a:lstStyle/>
        <a:p>
          <a:endParaRPr lang="hu-H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A7F9AA9-4865-4BB8-B384-84B91B1452C6}">
      <dgm:prSet custT="1"/>
      <dgm:spPr/>
      <dgm:t>
        <a:bodyPr/>
        <a:lstStyle/>
        <a:p>
          <a:r>
            <a:rPr lang="hu-H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A regisztráló szervezet  megvizsgálja, hogy a beérkezett kérelmek megfelelnek –e a jogszabályi feltételeknek</a:t>
          </a:r>
          <a:endParaRPr lang="hu-HU" sz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75B08E1-6199-48D8-A6AF-8C9BF42DCF70}" type="parTrans" cxnId="{1C898EAD-2E6D-4D09-A62A-9C7296BFAA52}">
      <dgm:prSet/>
      <dgm:spPr/>
      <dgm:t>
        <a:bodyPr/>
        <a:lstStyle/>
        <a:p>
          <a:endParaRPr lang="hu-H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CF14F04-61CB-4915-B1B6-2FDC489F3D6F}" type="sibTrans" cxnId="{1C898EAD-2E6D-4D09-A62A-9C7296BFAA52}">
      <dgm:prSet/>
      <dgm:spPr/>
      <dgm:t>
        <a:bodyPr/>
        <a:lstStyle/>
        <a:p>
          <a:endParaRPr lang="hu-H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1EC5A79-E9EE-45D3-855F-0646BC005E8B}">
      <dgm:prSet custT="1"/>
      <dgm:spPr/>
      <dgm:t>
        <a:bodyPr/>
        <a:lstStyle/>
        <a:p>
          <a:r>
            <a:rPr lang="hu-H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A megfelelő kérelmet továbbítja a Hivatal részére</a:t>
          </a:r>
          <a:endParaRPr lang="hu-HU" sz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A0F9499-E593-454D-942D-F9FEFBD7A237}" type="parTrans" cxnId="{A938A83D-22A0-4F49-A6A8-8F0B9E257F4F}">
      <dgm:prSet/>
      <dgm:spPr/>
      <dgm:t>
        <a:bodyPr/>
        <a:lstStyle/>
        <a:p>
          <a:endParaRPr lang="hu-H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B97F942-CA76-43D9-8810-9FF568DCFA3D}" type="sibTrans" cxnId="{A938A83D-22A0-4F49-A6A8-8F0B9E257F4F}">
      <dgm:prSet/>
      <dgm:spPr/>
      <dgm:t>
        <a:bodyPr/>
        <a:lstStyle/>
        <a:p>
          <a:endParaRPr lang="hu-H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9D53F2B-FBDF-4CD2-B22B-6CDD7482E8FF}">
      <dgm:prSet custT="1"/>
      <dgm:spPr/>
      <dgm:t>
        <a:bodyPr/>
        <a:lstStyle/>
        <a:p>
          <a:r>
            <a:rPr lang="hu-H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A jogszabályi feltételeknek nem megfelelő kérelmet csak a kérelmező kifejezett kérésére továbbítja a MEKH részére</a:t>
          </a:r>
          <a:endParaRPr lang="hu-HU" sz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E11B7C3-331D-4B15-B60F-86987D1CF053}" type="parTrans" cxnId="{9D3622BC-D86D-4206-B67D-FF9D76E63E1B}">
      <dgm:prSet/>
      <dgm:spPr/>
      <dgm:t>
        <a:bodyPr/>
        <a:lstStyle/>
        <a:p>
          <a:endParaRPr lang="hu-H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526543C-542A-4E0C-A720-762A3ACCFBB9}" type="sibTrans" cxnId="{9D3622BC-D86D-4206-B67D-FF9D76E63E1B}">
      <dgm:prSet/>
      <dgm:spPr/>
      <dgm:t>
        <a:bodyPr/>
        <a:lstStyle/>
        <a:p>
          <a:endParaRPr lang="hu-H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E98CD0E-1970-4C0C-BABA-374131D3EF29}">
      <dgm:prSet custT="1"/>
      <dgm:spPr/>
      <dgm:t>
        <a:bodyPr/>
        <a:lstStyle/>
        <a:p>
          <a:r>
            <a:rPr lang="hu-H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A regisztráló szervezet köteles a szakmai vizsgára való felkészülést segítő felkészítő tanfolyamot szervezni és a tanfolyamot meghirdetni</a:t>
          </a:r>
          <a:endParaRPr lang="hu-HU" sz="6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414816D-16CA-4FDC-B68B-DD5B81DF2D62}" type="parTrans" cxnId="{868A6A5E-C319-4F78-886D-970B1AE7E3F2}">
      <dgm:prSet/>
      <dgm:spPr/>
      <dgm:t>
        <a:bodyPr/>
        <a:lstStyle/>
        <a:p>
          <a:endParaRPr lang="hu-H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7B89F5A-EF5F-4034-B7E5-7575E55D5DD5}" type="sibTrans" cxnId="{868A6A5E-C319-4F78-886D-970B1AE7E3F2}">
      <dgm:prSet/>
      <dgm:spPr/>
      <dgm:t>
        <a:bodyPr/>
        <a:lstStyle/>
        <a:p>
          <a:endParaRPr lang="hu-H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2965787-10C3-419A-9063-87BC61E66DAF}">
      <dgm:prSet custT="1"/>
      <dgm:spPr/>
      <dgm:t>
        <a:bodyPr/>
        <a:lstStyle/>
        <a:p>
          <a:r>
            <a:rPr lang="hu-H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Jelentkező esetén évente legalább egy felkészítő tanfolyam lefolytatása kötelező </a:t>
          </a:r>
          <a:endParaRPr lang="hu-HU" sz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BF35A55-8C89-43A4-AEB5-7B7BAAD604DF}" type="parTrans" cxnId="{8334DFC2-D9BB-4F36-AC7C-CF280D5359DA}">
      <dgm:prSet/>
      <dgm:spPr/>
      <dgm:t>
        <a:bodyPr/>
        <a:lstStyle/>
        <a:p>
          <a:endParaRPr lang="hu-H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BB287E3-DA6A-4500-8654-01DCEDFDEB0A}" type="sibTrans" cxnId="{8334DFC2-D9BB-4F36-AC7C-CF280D5359DA}">
      <dgm:prSet/>
      <dgm:spPr/>
      <dgm:t>
        <a:bodyPr/>
        <a:lstStyle/>
        <a:p>
          <a:endParaRPr lang="hu-H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7ADA18A-327A-48FD-8477-F2D845C64D8D}">
      <dgm:prSet custT="1"/>
      <dgm:spPr/>
      <dgm:t>
        <a:bodyPr/>
        <a:lstStyle/>
        <a:p>
          <a:r>
            <a:rPr lang="hu-H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A regisztráló szervezet köteles az energetikai auditálási tevékenység végzéséhez szükséges szakmai vizsgát megszervezni és lebonyolítani</a:t>
          </a:r>
          <a:endParaRPr lang="hu-HU" sz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036BDD3-2C8C-49CA-BCC5-0BAA085B5261}" type="parTrans" cxnId="{FADD11DE-43FC-4AAE-A5CC-BC74169F52C0}">
      <dgm:prSet/>
      <dgm:spPr/>
      <dgm:t>
        <a:bodyPr/>
        <a:lstStyle/>
        <a:p>
          <a:endParaRPr lang="hu-H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40F23BD-1A84-4E60-BDD3-DDC638A3F9A0}" type="sibTrans" cxnId="{FADD11DE-43FC-4AAE-A5CC-BC74169F52C0}">
      <dgm:prSet/>
      <dgm:spPr/>
      <dgm:t>
        <a:bodyPr/>
        <a:lstStyle/>
        <a:p>
          <a:endParaRPr lang="hu-H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6F14684-0997-4102-B27B-1E6714504566}">
      <dgm:prSet custT="1"/>
      <dgm:spPr/>
      <dgm:t>
        <a:bodyPr/>
        <a:lstStyle/>
        <a:p>
          <a:r>
            <a:rPr lang="hu-H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Jelentkező esetén negyedévente legalább egy szakmai vizsga lebonyolítása szükséges</a:t>
          </a:r>
          <a:endParaRPr lang="hu-HU" sz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7BF05A3-365A-4D83-8363-0B2C3244864F}" type="parTrans" cxnId="{554994FC-7721-491A-A1DC-94FEF566A3CA}">
      <dgm:prSet/>
      <dgm:spPr/>
      <dgm:t>
        <a:bodyPr/>
        <a:lstStyle/>
        <a:p>
          <a:endParaRPr lang="hu-H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33C360E-6D80-43B1-A43A-F3EABB25F787}" type="sibTrans" cxnId="{554994FC-7721-491A-A1DC-94FEF566A3CA}">
      <dgm:prSet/>
      <dgm:spPr/>
      <dgm:t>
        <a:bodyPr/>
        <a:lstStyle/>
        <a:p>
          <a:endParaRPr lang="hu-H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D18B995-3B67-4171-A2D5-F0C453C82A96}" type="pres">
      <dgm:prSet presAssocID="{813A5304-A61C-4120-BC3C-0AC01A76458F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hu-HU"/>
        </a:p>
      </dgm:t>
    </dgm:pt>
    <dgm:pt modelId="{8C11A48E-C54C-4E72-9DBB-28B00DD48671}" type="pres">
      <dgm:prSet presAssocID="{D572F8BD-DE73-45C9-B4C1-C5BD2E998F25}" presName="linNode" presStyleCnt="0"/>
      <dgm:spPr/>
      <dgm:t>
        <a:bodyPr/>
        <a:lstStyle/>
        <a:p>
          <a:endParaRPr lang="hu-HU"/>
        </a:p>
      </dgm:t>
    </dgm:pt>
    <dgm:pt modelId="{A7FA9DA7-E24C-4E48-B80D-96969A2A54CD}" type="pres">
      <dgm:prSet presAssocID="{D572F8BD-DE73-45C9-B4C1-C5BD2E998F25}" presName="parentShp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19EF8DD0-13ED-449C-8AF7-76003211A747}" type="pres">
      <dgm:prSet presAssocID="{D572F8BD-DE73-45C9-B4C1-C5BD2E998F25}" presName="childShp" presStyleLbl="b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36529585-9FE1-4005-81C9-5CC8127CDF55}" type="pres">
      <dgm:prSet presAssocID="{E08A152B-F49C-4176-A0E9-982AB0962B51}" presName="spacing" presStyleCnt="0"/>
      <dgm:spPr/>
      <dgm:t>
        <a:bodyPr/>
        <a:lstStyle/>
        <a:p>
          <a:endParaRPr lang="hu-HU"/>
        </a:p>
      </dgm:t>
    </dgm:pt>
    <dgm:pt modelId="{A803BB7C-F373-462C-AC81-E024C64CFF9E}" type="pres">
      <dgm:prSet presAssocID="{429B2040-0174-4478-A4CC-FD3F4DC560CB}" presName="linNode" presStyleCnt="0"/>
      <dgm:spPr/>
      <dgm:t>
        <a:bodyPr/>
        <a:lstStyle/>
        <a:p>
          <a:endParaRPr lang="hu-HU"/>
        </a:p>
      </dgm:t>
    </dgm:pt>
    <dgm:pt modelId="{9E876F9F-B664-4479-BF6F-BFBCACA6EAD8}" type="pres">
      <dgm:prSet presAssocID="{429B2040-0174-4478-A4CC-FD3F4DC560CB}" presName="parentShp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1B891362-22CA-4C8C-910E-EDEB9EB30AC8}" type="pres">
      <dgm:prSet presAssocID="{429B2040-0174-4478-A4CC-FD3F4DC560CB}" presName="childShp" presStyleLbl="b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F44FDCEF-4D2E-49A6-9199-22035FDE47AC}" type="pres">
      <dgm:prSet presAssocID="{0131805E-B371-42BD-B001-E887CD33879E}" presName="spacing" presStyleCnt="0"/>
      <dgm:spPr/>
      <dgm:t>
        <a:bodyPr/>
        <a:lstStyle/>
        <a:p>
          <a:endParaRPr lang="hu-HU"/>
        </a:p>
      </dgm:t>
    </dgm:pt>
    <dgm:pt modelId="{8B541D24-E4FC-4CED-AA6E-2334F648C629}" type="pres">
      <dgm:prSet presAssocID="{2C7D38C1-09E5-4E13-9E13-4ECB4A83E3AC}" presName="linNode" presStyleCnt="0"/>
      <dgm:spPr/>
      <dgm:t>
        <a:bodyPr/>
        <a:lstStyle/>
        <a:p>
          <a:endParaRPr lang="hu-HU"/>
        </a:p>
      </dgm:t>
    </dgm:pt>
    <dgm:pt modelId="{DCF51691-339E-4951-B9A3-706E11CF9874}" type="pres">
      <dgm:prSet presAssocID="{2C7D38C1-09E5-4E13-9E13-4ECB4A83E3AC}" presName="parentShp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2649999C-33F5-434A-9406-FCE7F1694B39}" type="pres">
      <dgm:prSet presAssocID="{2C7D38C1-09E5-4E13-9E13-4ECB4A83E3AC}" presName="childShp" presStyleLbl="b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A938A83D-22A0-4F49-A6A8-8F0B9E257F4F}" srcId="{D572F8BD-DE73-45C9-B4C1-C5BD2E998F25}" destId="{D1EC5A79-E9EE-45D3-855F-0646BC005E8B}" srcOrd="1" destOrd="0" parTransId="{BA0F9499-E593-454D-942D-F9FEFBD7A237}" sibTransId="{7B97F942-CA76-43D9-8810-9FF568DCFA3D}"/>
    <dgm:cxn modelId="{868A6A5E-C319-4F78-886D-970B1AE7E3F2}" srcId="{429B2040-0174-4478-A4CC-FD3F4DC560CB}" destId="{AE98CD0E-1970-4C0C-BABA-374131D3EF29}" srcOrd="0" destOrd="0" parTransId="{D414816D-16CA-4FDC-B68B-DD5B81DF2D62}" sibTransId="{F7B89F5A-EF5F-4034-B7E5-7575E55D5DD5}"/>
    <dgm:cxn modelId="{8334DFC2-D9BB-4F36-AC7C-CF280D5359DA}" srcId="{429B2040-0174-4478-A4CC-FD3F4DC560CB}" destId="{52965787-10C3-419A-9063-87BC61E66DAF}" srcOrd="1" destOrd="0" parTransId="{2BF35A55-8C89-43A4-AEB5-7B7BAAD604DF}" sibTransId="{7BB287E3-DA6A-4500-8654-01DCEDFDEB0A}"/>
    <dgm:cxn modelId="{757A9C4C-FD54-49A2-9065-3EC1F3F6D833}" srcId="{813A5304-A61C-4120-BC3C-0AC01A76458F}" destId="{429B2040-0174-4478-A4CC-FD3F4DC560CB}" srcOrd="1" destOrd="0" parTransId="{C9F2AF92-9DEB-4704-97F4-B21833A26C16}" sibTransId="{0131805E-B371-42BD-B001-E887CD33879E}"/>
    <dgm:cxn modelId="{FADD11DE-43FC-4AAE-A5CC-BC74169F52C0}" srcId="{2C7D38C1-09E5-4E13-9E13-4ECB4A83E3AC}" destId="{57ADA18A-327A-48FD-8477-F2D845C64D8D}" srcOrd="0" destOrd="0" parTransId="{8036BDD3-2C8C-49CA-BCC5-0BAA085B5261}" sibTransId="{440F23BD-1A84-4E60-BDD3-DDC638A3F9A0}"/>
    <dgm:cxn modelId="{79A730F7-BBD1-4AAC-A17E-E0A9E1125BE7}" type="presOf" srcId="{A6F14684-0997-4102-B27B-1E6714504566}" destId="{2649999C-33F5-434A-9406-FCE7F1694B39}" srcOrd="0" destOrd="1" presId="urn:microsoft.com/office/officeart/2005/8/layout/vList6"/>
    <dgm:cxn modelId="{25745585-8308-41F8-9F31-CF2D367901E3}" type="presOf" srcId="{52965787-10C3-419A-9063-87BC61E66DAF}" destId="{1B891362-22CA-4C8C-910E-EDEB9EB30AC8}" srcOrd="0" destOrd="1" presId="urn:microsoft.com/office/officeart/2005/8/layout/vList6"/>
    <dgm:cxn modelId="{0EDDAC25-D4F0-486B-B990-302C0A3E0E4D}" type="presOf" srcId="{813A5304-A61C-4120-BC3C-0AC01A76458F}" destId="{7D18B995-3B67-4171-A2D5-F0C453C82A96}" srcOrd="0" destOrd="0" presId="urn:microsoft.com/office/officeart/2005/8/layout/vList6"/>
    <dgm:cxn modelId="{C58BEE13-1089-49BC-8992-7866D74E2B1D}" srcId="{813A5304-A61C-4120-BC3C-0AC01A76458F}" destId="{D572F8BD-DE73-45C9-B4C1-C5BD2E998F25}" srcOrd="0" destOrd="0" parTransId="{05DCBAF5-26B5-4EB6-9EBB-971AFFDBDA75}" sibTransId="{E08A152B-F49C-4176-A0E9-982AB0962B51}"/>
    <dgm:cxn modelId="{52336096-96F5-43A4-96D0-6D92CBDEA033}" type="presOf" srcId="{69D53F2B-FBDF-4CD2-B22B-6CDD7482E8FF}" destId="{19EF8DD0-13ED-449C-8AF7-76003211A747}" srcOrd="0" destOrd="2" presId="urn:microsoft.com/office/officeart/2005/8/layout/vList6"/>
    <dgm:cxn modelId="{554994FC-7721-491A-A1DC-94FEF566A3CA}" srcId="{2C7D38C1-09E5-4E13-9E13-4ECB4A83E3AC}" destId="{A6F14684-0997-4102-B27B-1E6714504566}" srcOrd="1" destOrd="0" parTransId="{97BF05A3-365A-4D83-8363-0B2C3244864F}" sibTransId="{A33C360E-6D80-43B1-A43A-F3EABB25F787}"/>
    <dgm:cxn modelId="{B6D402F2-E4F5-42A0-8339-56A55F5F3AB7}" srcId="{813A5304-A61C-4120-BC3C-0AC01A76458F}" destId="{2C7D38C1-09E5-4E13-9E13-4ECB4A83E3AC}" srcOrd="2" destOrd="0" parTransId="{46956A83-64EC-4719-9EB4-A975462D0386}" sibTransId="{EC63D5FB-60A4-4AF3-959D-08F0BAB1EBD6}"/>
    <dgm:cxn modelId="{41AC4B5F-3CE7-4BF1-9625-A975DF96AE38}" type="presOf" srcId="{57ADA18A-327A-48FD-8477-F2D845C64D8D}" destId="{2649999C-33F5-434A-9406-FCE7F1694B39}" srcOrd="0" destOrd="0" presId="urn:microsoft.com/office/officeart/2005/8/layout/vList6"/>
    <dgm:cxn modelId="{B1858519-5C69-422E-9B89-81B31266BC90}" type="presOf" srcId="{AE98CD0E-1970-4C0C-BABA-374131D3EF29}" destId="{1B891362-22CA-4C8C-910E-EDEB9EB30AC8}" srcOrd="0" destOrd="0" presId="urn:microsoft.com/office/officeart/2005/8/layout/vList6"/>
    <dgm:cxn modelId="{64B21F25-0D01-498E-B109-08EA21254BEB}" type="presOf" srcId="{D1EC5A79-E9EE-45D3-855F-0646BC005E8B}" destId="{19EF8DD0-13ED-449C-8AF7-76003211A747}" srcOrd="0" destOrd="1" presId="urn:microsoft.com/office/officeart/2005/8/layout/vList6"/>
    <dgm:cxn modelId="{C23ACA5B-69B0-4C21-B71F-A4DA4D6F954B}" type="presOf" srcId="{D572F8BD-DE73-45C9-B4C1-C5BD2E998F25}" destId="{A7FA9DA7-E24C-4E48-B80D-96969A2A54CD}" srcOrd="0" destOrd="0" presId="urn:microsoft.com/office/officeart/2005/8/layout/vList6"/>
    <dgm:cxn modelId="{C8CD141F-678F-4DB3-AADF-832DD1F24328}" type="presOf" srcId="{2C7D38C1-09E5-4E13-9E13-4ECB4A83E3AC}" destId="{DCF51691-339E-4951-B9A3-706E11CF9874}" srcOrd="0" destOrd="0" presId="urn:microsoft.com/office/officeart/2005/8/layout/vList6"/>
    <dgm:cxn modelId="{9D3622BC-D86D-4206-B67D-FF9D76E63E1B}" srcId="{D572F8BD-DE73-45C9-B4C1-C5BD2E998F25}" destId="{69D53F2B-FBDF-4CD2-B22B-6CDD7482E8FF}" srcOrd="2" destOrd="0" parTransId="{8E11B7C3-331D-4B15-B60F-86987D1CF053}" sibTransId="{C526543C-542A-4E0C-A720-762A3ACCFBB9}"/>
    <dgm:cxn modelId="{1C898EAD-2E6D-4D09-A62A-9C7296BFAA52}" srcId="{D572F8BD-DE73-45C9-B4C1-C5BD2E998F25}" destId="{4A7F9AA9-4865-4BB8-B384-84B91B1452C6}" srcOrd="0" destOrd="0" parTransId="{875B08E1-6199-48D8-A6AF-8C9BF42DCF70}" sibTransId="{ECF14F04-61CB-4915-B1B6-2FDC489F3D6F}"/>
    <dgm:cxn modelId="{E3A81E5F-C8F3-4137-9F3F-4F023BA0EE91}" type="presOf" srcId="{429B2040-0174-4478-A4CC-FD3F4DC560CB}" destId="{9E876F9F-B664-4479-BF6F-BFBCACA6EAD8}" srcOrd="0" destOrd="0" presId="urn:microsoft.com/office/officeart/2005/8/layout/vList6"/>
    <dgm:cxn modelId="{018CC2EE-E4B7-4FE3-B9CA-8CFE3DD9B8A2}" type="presOf" srcId="{4A7F9AA9-4865-4BB8-B384-84B91B1452C6}" destId="{19EF8DD0-13ED-449C-8AF7-76003211A747}" srcOrd="0" destOrd="0" presId="urn:microsoft.com/office/officeart/2005/8/layout/vList6"/>
    <dgm:cxn modelId="{08AB151E-B53A-43A1-9FD6-4ABD88E2A959}" type="presParOf" srcId="{7D18B995-3B67-4171-A2D5-F0C453C82A96}" destId="{8C11A48E-C54C-4E72-9DBB-28B00DD48671}" srcOrd="0" destOrd="0" presId="urn:microsoft.com/office/officeart/2005/8/layout/vList6"/>
    <dgm:cxn modelId="{7CAED63A-DE25-4E25-9630-D29C7516C6ED}" type="presParOf" srcId="{8C11A48E-C54C-4E72-9DBB-28B00DD48671}" destId="{A7FA9DA7-E24C-4E48-B80D-96969A2A54CD}" srcOrd="0" destOrd="0" presId="urn:microsoft.com/office/officeart/2005/8/layout/vList6"/>
    <dgm:cxn modelId="{387F29B8-9295-41A1-B5DE-FA97E61E0D59}" type="presParOf" srcId="{8C11A48E-C54C-4E72-9DBB-28B00DD48671}" destId="{19EF8DD0-13ED-449C-8AF7-76003211A747}" srcOrd="1" destOrd="0" presId="urn:microsoft.com/office/officeart/2005/8/layout/vList6"/>
    <dgm:cxn modelId="{7E809E60-5CBF-4B04-938B-3B5D62AC761B}" type="presParOf" srcId="{7D18B995-3B67-4171-A2D5-F0C453C82A96}" destId="{36529585-9FE1-4005-81C9-5CC8127CDF55}" srcOrd="1" destOrd="0" presId="urn:microsoft.com/office/officeart/2005/8/layout/vList6"/>
    <dgm:cxn modelId="{16D5D84D-F120-45CD-A158-F6692ECD38D5}" type="presParOf" srcId="{7D18B995-3B67-4171-A2D5-F0C453C82A96}" destId="{A803BB7C-F373-462C-AC81-E024C64CFF9E}" srcOrd="2" destOrd="0" presId="urn:microsoft.com/office/officeart/2005/8/layout/vList6"/>
    <dgm:cxn modelId="{CD05D9F9-1F8B-4B97-ACEE-841F2F026236}" type="presParOf" srcId="{A803BB7C-F373-462C-AC81-E024C64CFF9E}" destId="{9E876F9F-B664-4479-BF6F-BFBCACA6EAD8}" srcOrd="0" destOrd="0" presId="urn:microsoft.com/office/officeart/2005/8/layout/vList6"/>
    <dgm:cxn modelId="{DBF48E5A-51BC-4AB4-95C7-C46C8325449F}" type="presParOf" srcId="{A803BB7C-F373-462C-AC81-E024C64CFF9E}" destId="{1B891362-22CA-4C8C-910E-EDEB9EB30AC8}" srcOrd="1" destOrd="0" presId="urn:microsoft.com/office/officeart/2005/8/layout/vList6"/>
    <dgm:cxn modelId="{9E6EDFA5-DF5F-4EC4-9108-19CCB41A9B38}" type="presParOf" srcId="{7D18B995-3B67-4171-A2D5-F0C453C82A96}" destId="{F44FDCEF-4D2E-49A6-9199-22035FDE47AC}" srcOrd="3" destOrd="0" presId="urn:microsoft.com/office/officeart/2005/8/layout/vList6"/>
    <dgm:cxn modelId="{512F80DD-0700-4DDB-8569-20A045749345}" type="presParOf" srcId="{7D18B995-3B67-4171-A2D5-F0C453C82A96}" destId="{8B541D24-E4FC-4CED-AA6E-2334F648C629}" srcOrd="4" destOrd="0" presId="urn:microsoft.com/office/officeart/2005/8/layout/vList6"/>
    <dgm:cxn modelId="{7899CA64-F4F7-4DE9-986A-1580B7717738}" type="presParOf" srcId="{8B541D24-E4FC-4CED-AA6E-2334F648C629}" destId="{DCF51691-339E-4951-B9A3-706E11CF9874}" srcOrd="0" destOrd="0" presId="urn:microsoft.com/office/officeart/2005/8/layout/vList6"/>
    <dgm:cxn modelId="{29D7A648-354E-49AC-9257-076A27D47298}" type="presParOf" srcId="{8B541D24-E4FC-4CED-AA6E-2334F648C629}" destId="{2649999C-33F5-434A-9406-FCE7F1694B39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52EA6B0-25D7-40A6-A1A0-ECA137154865}" type="doc">
      <dgm:prSet loTypeId="urn:microsoft.com/office/officeart/2005/8/layout/process1" loCatId="process" qsTypeId="urn:microsoft.com/office/officeart/2005/8/quickstyle/simple5" qsCatId="simple" csTypeId="urn:microsoft.com/office/officeart/2005/8/colors/accent2_3" csCatId="accent2" phldr="1"/>
      <dgm:spPr/>
    </dgm:pt>
    <dgm:pt modelId="{2A7EA408-6972-4340-AEDF-11F0899E2BDB}">
      <dgm:prSet phldrT="[Szöveg]" custT="1"/>
      <dgm:spPr/>
      <dgm:t>
        <a:bodyPr/>
        <a:lstStyle/>
        <a:p>
          <a:r>
            <a:rPr lang="hu-HU" sz="1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Szakmai vizsga teljesítése (kérelem benyújtásának előfeltétele)</a:t>
          </a:r>
          <a:endParaRPr lang="hu-HU" sz="1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4716681-7954-4D06-A4FF-865A58F07CA0}" type="parTrans" cxnId="{4721E8DA-7440-440F-9193-6C9809307C94}">
      <dgm:prSet/>
      <dgm:spPr/>
      <dgm:t>
        <a:bodyPr/>
        <a:lstStyle/>
        <a:p>
          <a:endParaRPr lang="hu-H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F14AB86-D78C-464C-9C98-642CD9399A25}" type="sibTrans" cxnId="{4721E8DA-7440-440F-9193-6C9809307C94}">
      <dgm:prSet/>
      <dgm:spPr/>
      <dgm:t>
        <a:bodyPr/>
        <a:lstStyle/>
        <a:p>
          <a:endParaRPr lang="hu-H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7214431-A00D-45E7-B4EC-51CC422D4577}">
      <dgm:prSet phldrT="[Szöveg]" custT="1"/>
      <dgm:spPr/>
      <dgm:t>
        <a:bodyPr/>
        <a:lstStyle/>
        <a:p>
          <a:r>
            <a:rPr lang="hu-HU" sz="1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Kérelem benyújtása a regisztráló szervezetekhez és a regisztrációs díj megfizetése</a:t>
          </a:r>
          <a:endParaRPr lang="hu-HU" sz="1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CF85700-9B9C-43DF-AD2F-683E26A8D780}" type="parTrans" cxnId="{1BE2B1AE-1C47-43EE-8BCC-4A38AEB517CB}">
      <dgm:prSet/>
      <dgm:spPr/>
      <dgm:t>
        <a:bodyPr/>
        <a:lstStyle/>
        <a:p>
          <a:endParaRPr lang="hu-H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4F80D16-E2C5-49F4-B7AC-0542B33006BF}" type="sibTrans" cxnId="{1BE2B1AE-1C47-43EE-8BCC-4A38AEB517CB}">
      <dgm:prSet/>
      <dgm:spPr/>
      <dgm:t>
        <a:bodyPr/>
        <a:lstStyle/>
        <a:p>
          <a:endParaRPr lang="hu-H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1C1119A-D37B-4033-921E-F127AF89D682}">
      <dgm:prSet phldrT="[Szöveg]" custT="1"/>
      <dgm:spPr/>
      <dgm:t>
        <a:bodyPr/>
        <a:lstStyle/>
        <a:p>
          <a:r>
            <a:rPr lang="hu-HU" sz="1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Regisztráló szerv ellenőrzi  és továbbítja  a MEKH  felé a benyújtott kérelmeket</a:t>
          </a:r>
          <a:endParaRPr lang="hu-HU" sz="1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81F2668-04DC-44E4-BF63-E5DBB2655EAE}" type="parTrans" cxnId="{6CB5911F-B36F-4832-8706-D8F7629D166E}">
      <dgm:prSet/>
      <dgm:spPr/>
      <dgm:t>
        <a:bodyPr/>
        <a:lstStyle/>
        <a:p>
          <a:endParaRPr lang="hu-H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F36FE8C-A139-484F-AEC9-F8F632CFF8D2}" type="sibTrans" cxnId="{6CB5911F-B36F-4832-8706-D8F7629D166E}">
      <dgm:prSet/>
      <dgm:spPr/>
      <dgm:t>
        <a:bodyPr/>
        <a:lstStyle/>
        <a:p>
          <a:endParaRPr lang="hu-H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69E58AD-C0A9-4936-8B1F-317E117CCFAB}">
      <dgm:prSet custT="1"/>
      <dgm:spPr/>
      <dgm:t>
        <a:bodyPr/>
        <a:lstStyle/>
        <a:p>
          <a:r>
            <a:rPr lang="hu-HU" sz="1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Hivatal elbírálja a beérkezett kérelmeket</a:t>
          </a:r>
          <a:endParaRPr lang="hu-HU" sz="1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E78DFB6-E243-430D-A3C1-3FFFAEA218F8}" type="parTrans" cxnId="{F476B6A4-C75E-45CC-A6C2-160B610B0011}">
      <dgm:prSet/>
      <dgm:spPr/>
      <dgm:t>
        <a:bodyPr/>
        <a:lstStyle/>
        <a:p>
          <a:endParaRPr lang="hu-H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62A05E9-94E3-4EA3-B952-BE477148EF3B}" type="sibTrans" cxnId="{F476B6A4-C75E-45CC-A6C2-160B610B0011}">
      <dgm:prSet/>
      <dgm:spPr/>
      <dgm:t>
        <a:bodyPr/>
        <a:lstStyle/>
        <a:p>
          <a:endParaRPr lang="hu-H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ACE79B1-EAEC-4C14-9E6C-4811992827D8}">
      <dgm:prSet custT="1"/>
      <dgm:spPr/>
      <dgm:t>
        <a:bodyPr/>
        <a:lstStyle/>
        <a:p>
          <a:r>
            <a:rPr lang="hu-HU" sz="1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Az </a:t>
          </a:r>
          <a:r>
            <a:rPr lang="hu-HU" sz="10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auditori</a:t>
          </a:r>
          <a:r>
            <a:rPr lang="hu-HU" sz="1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tevékenység végzésére jogosító határozat kiadása  (jogszabályi feltételeknek  megfelelő kérelem esetén)</a:t>
          </a:r>
          <a:endParaRPr lang="hu-HU" sz="1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A7D945D-031C-46BE-9ED4-41D3E982C499}" type="parTrans" cxnId="{18DB8F77-7E35-4743-8C54-B09433C50F56}">
      <dgm:prSet/>
      <dgm:spPr/>
      <dgm:t>
        <a:bodyPr/>
        <a:lstStyle/>
        <a:p>
          <a:endParaRPr lang="hu-H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6A7DBBD-07B3-4E32-B610-938686B62DE4}" type="sibTrans" cxnId="{18DB8F77-7E35-4743-8C54-B09433C50F56}">
      <dgm:prSet/>
      <dgm:spPr/>
      <dgm:t>
        <a:bodyPr/>
        <a:lstStyle/>
        <a:p>
          <a:endParaRPr lang="hu-H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B0EE2CE-1108-4275-BBE7-F215EA53371E}">
      <dgm:prSet custT="1"/>
      <dgm:spPr/>
      <dgm:t>
        <a:bodyPr/>
        <a:lstStyle/>
        <a:p>
          <a:r>
            <a:rPr lang="hu-HU" sz="10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Auditor</a:t>
          </a:r>
          <a:r>
            <a:rPr lang="hu-HU" sz="1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és a regisztráló szervezet értesítése a  névjegyzékbe vételről</a:t>
          </a:r>
          <a:endParaRPr lang="hu-HU" sz="1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504DD9A-3D6E-42B8-922F-A5BF592E0A12}" type="parTrans" cxnId="{6D2DC0FB-E599-40D5-A568-D583CE72D11C}">
      <dgm:prSet/>
      <dgm:spPr/>
      <dgm:t>
        <a:bodyPr/>
        <a:lstStyle/>
        <a:p>
          <a:endParaRPr lang="hu-H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86D2252-2B54-4990-A824-E42183A247BA}" type="sibTrans" cxnId="{6D2DC0FB-E599-40D5-A568-D583CE72D11C}">
      <dgm:prSet/>
      <dgm:spPr/>
      <dgm:t>
        <a:bodyPr/>
        <a:lstStyle/>
        <a:p>
          <a:endParaRPr lang="hu-H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5B3430B-5651-4505-937E-DA18246D9552}" type="pres">
      <dgm:prSet presAssocID="{752EA6B0-25D7-40A6-A1A0-ECA137154865}" presName="Name0" presStyleCnt="0">
        <dgm:presLayoutVars>
          <dgm:dir/>
          <dgm:resizeHandles val="exact"/>
        </dgm:presLayoutVars>
      </dgm:prSet>
      <dgm:spPr/>
    </dgm:pt>
    <dgm:pt modelId="{DD6CF8FE-5B3E-464E-8634-A64A5F2F56EF}" type="pres">
      <dgm:prSet presAssocID="{2A7EA408-6972-4340-AEDF-11F0899E2BDB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4EF12FE0-E395-4A0D-9FCA-B5369CBD9C8D}" type="pres">
      <dgm:prSet presAssocID="{0F14AB86-D78C-464C-9C98-642CD9399A25}" presName="sibTrans" presStyleLbl="sibTrans2D1" presStyleIdx="0" presStyleCnt="5" custLinFactNeighborX="-35830" custLinFactNeighborY="-802"/>
      <dgm:spPr/>
      <dgm:t>
        <a:bodyPr/>
        <a:lstStyle/>
        <a:p>
          <a:endParaRPr lang="hu-HU"/>
        </a:p>
      </dgm:t>
    </dgm:pt>
    <dgm:pt modelId="{E1DB09B3-0A93-4AB9-A476-F501B193ABD4}" type="pres">
      <dgm:prSet presAssocID="{0F14AB86-D78C-464C-9C98-642CD9399A25}" presName="connectorText" presStyleLbl="sibTrans2D1" presStyleIdx="0" presStyleCnt="5"/>
      <dgm:spPr/>
      <dgm:t>
        <a:bodyPr/>
        <a:lstStyle/>
        <a:p>
          <a:endParaRPr lang="hu-HU"/>
        </a:p>
      </dgm:t>
    </dgm:pt>
    <dgm:pt modelId="{B7B8CC5F-5776-4318-A3B1-1D08C26ACD4E}" type="pres">
      <dgm:prSet presAssocID="{E7214431-A00D-45E7-B4EC-51CC422D4577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8A02CBDE-8BA3-4CC7-BB05-08034AACDC18}" type="pres">
      <dgm:prSet presAssocID="{94F80D16-E2C5-49F4-B7AC-0542B33006BF}" presName="sibTrans" presStyleLbl="sibTrans2D1" presStyleIdx="1" presStyleCnt="5" custLinFactNeighborX="-19876" custLinFactNeighborY="-802"/>
      <dgm:spPr/>
      <dgm:t>
        <a:bodyPr/>
        <a:lstStyle/>
        <a:p>
          <a:endParaRPr lang="hu-HU"/>
        </a:p>
      </dgm:t>
    </dgm:pt>
    <dgm:pt modelId="{26F61828-4D0B-4331-86DC-A50522A24AC9}" type="pres">
      <dgm:prSet presAssocID="{94F80D16-E2C5-49F4-B7AC-0542B33006BF}" presName="connectorText" presStyleLbl="sibTrans2D1" presStyleIdx="1" presStyleCnt="5"/>
      <dgm:spPr/>
      <dgm:t>
        <a:bodyPr/>
        <a:lstStyle/>
        <a:p>
          <a:endParaRPr lang="hu-HU"/>
        </a:p>
      </dgm:t>
    </dgm:pt>
    <dgm:pt modelId="{EADFE8C2-2006-4B6E-B74C-AF079DBBBFBB}" type="pres">
      <dgm:prSet presAssocID="{81C1119A-D37B-4033-921E-F127AF89D682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C399B69C-C265-43FD-ABAD-69907658C00F}" type="pres">
      <dgm:prSet presAssocID="{5F36FE8C-A139-484F-AEC9-F8F632CFF8D2}" presName="sibTrans" presStyleLbl="sibTrans2D1" presStyleIdx="2" presStyleCnt="5" custLinFactNeighborX="23057" custLinFactNeighborY="84"/>
      <dgm:spPr/>
      <dgm:t>
        <a:bodyPr/>
        <a:lstStyle/>
        <a:p>
          <a:endParaRPr lang="hu-HU"/>
        </a:p>
      </dgm:t>
    </dgm:pt>
    <dgm:pt modelId="{5EEC93B2-FAD5-47C8-889F-47FBAD3479A9}" type="pres">
      <dgm:prSet presAssocID="{5F36FE8C-A139-484F-AEC9-F8F632CFF8D2}" presName="connectorText" presStyleLbl="sibTrans2D1" presStyleIdx="2" presStyleCnt="5"/>
      <dgm:spPr/>
      <dgm:t>
        <a:bodyPr/>
        <a:lstStyle/>
        <a:p>
          <a:endParaRPr lang="hu-HU"/>
        </a:p>
      </dgm:t>
    </dgm:pt>
    <dgm:pt modelId="{4C040EC0-EFB2-4C11-AE40-CB8127BD52E0}" type="pres">
      <dgm:prSet presAssocID="{469E58AD-C0A9-4936-8B1F-317E117CCFAB}" presName="node" presStyleLbl="node1" presStyleIdx="3" presStyleCnt="6" custLinFactNeighborX="2499" custLinFactNeighborY="-252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631425D1-3807-49BF-BD4D-21BBCFB0C469}" type="pres">
      <dgm:prSet presAssocID="{D62A05E9-94E3-4EA3-B952-BE477148EF3B}" presName="sibTrans" presStyleLbl="sibTrans2D1" presStyleIdx="3" presStyleCnt="5"/>
      <dgm:spPr/>
      <dgm:t>
        <a:bodyPr/>
        <a:lstStyle/>
        <a:p>
          <a:endParaRPr lang="hu-HU"/>
        </a:p>
      </dgm:t>
    </dgm:pt>
    <dgm:pt modelId="{18119569-75AB-4065-B986-DF6A8EB2E8A1}" type="pres">
      <dgm:prSet presAssocID="{D62A05E9-94E3-4EA3-B952-BE477148EF3B}" presName="connectorText" presStyleLbl="sibTrans2D1" presStyleIdx="3" presStyleCnt="5"/>
      <dgm:spPr/>
      <dgm:t>
        <a:bodyPr/>
        <a:lstStyle/>
        <a:p>
          <a:endParaRPr lang="hu-HU"/>
        </a:p>
      </dgm:t>
    </dgm:pt>
    <dgm:pt modelId="{DC748EFE-59EB-4F6D-884C-BBCC5C3ACD49}" type="pres">
      <dgm:prSet presAssocID="{9ACE79B1-EAEC-4C14-9E6C-4811992827D8}" presName="node" presStyleLbl="node1" presStyleIdx="4" presStyleCnt="6" custLinFactNeighborX="-7" custLinFactNeighborY="-1564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5302FE6E-6E4D-42F2-A52D-86E2D8C87DA9}" type="pres">
      <dgm:prSet presAssocID="{96A7DBBD-07B3-4E32-B610-938686B62DE4}" presName="sibTrans" presStyleLbl="sibTrans2D1" presStyleIdx="4" presStyleCnt="5"/>
      <dgm:spPr/>
      <dgm:t>
        <a:bodyPr/>
        <a:lstStyle/>
        <a:p>
          <a:endParaRPr lang="hu-HU"/>
        </a:p>
      </dgm:t>
    </dgm:pt>
    <dgm:pt modelId="{8BF531D5-5DA5-4AE0-8BAC-7D3D9ABEA2B8}" type="pres">
      <dgm:prSet presAssocID="{96A7DBBD-07B3-4E32-B610-938686B62DE4}" presName="connectorText" presStyleLbl="sibTrans2D1" presStyleIdx="4" presStyleCnt="5"/>
      <dgm:spPr/>
      <dgm:t>
        <a:bodyPr/>
        <a:lstStyle/>
        <a:p>
          <a:endParaRPr lang="hu-HU"/>
        </a:p>
      </dgm:t>
    </dgm:pt>
    <dgm:pt modelId="{597DB3E5-C56B-4C09-A84B-FFEA928A117F}" type="pres">
      <dgm:prSet presAssocID="{7B0EE2CE-1108-4275-BBE7-F215EA53371E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4721E8DA-7440-440F-9193-6C9809307C94}" srcId="{752EA6B0-25D7-40A6-A1A0-ECA137154865}" destId="{2A7EA408-6972-4340-AEDF-11F0899E2BDB}" srcOrd="0" destOrd="0" parTransId="{D4716681-7954-4D06-A4FF-865A58F07CA0}" sibTransId="{0F14AB86-D78C-464C-9C98-642CD9399A25}"/>
    <dgm:cxn modelId="{05B9E0D9-0949-4872-9F13-4A547603EDA2}" type="presOf" srcId="{D62A05E9-94E3-4EA3-B952-BE477148EF3B}" destId="{18119569-75AB-4065-B986-DF6A8EB2E8A1}" srcOrd="1" destOrd="0" presId="urn:microsoft.com/office/officeart/2005/8/layout/process1"/>
    <dgm:cxn modelId="{F4376C62-FFF0-49E2-8DDA-E89409E8587C}" type="presOf" srcId="{5F36FE8C-A139-484F-AEC9-F8F632CFF8D2}" destId="{C399B69C-C265-43FD-ABAD-69907658C00F}" srcOrd="0" destOrd="0" presId="urn:microsoft.com/office/officeart/2005/8/layout/process1"/>
    <dgm:cxn modelId="{1BE2B1AE-1C47-43EE-8BCC-4A38AEB517CB}" srcId="{752EA6B0-25D7-40A6-A1A0-ECA137154865}" destId="{E7214431-A00D-45E7-B4EC-51CC422D4577}" srcOrd="1" destOrd="0" parTransId="{1CF85700-9B9C-43DF-AD2F-683E26A8D780}" sibTransId="{94F80D16-E2C5-49F4-B7AC-0542B33006BF}"/>
    <dgm:cxn modelId="{D1CA1122-017A-41C2-BF43-00B1C0DD6AA9}" type="presOf" srcId="{94F80D16-E2C5-49F4-B7AC-0542B33006BF}" destId="{8A02CBDE-8BA3-4CC7-BB05-08034AACDC18}" srcOrd="0" destOrd="0" presId="urn:microsoft.com/office/officeart/2005/8/layout/process1"/>
    <dgm:cxn modelId="{623FDBA0-7EF3-4A2D-BBE4-E11955CF04B2}" type="presOf" srcId="{9ACE79B1-EAEC-4C14-9E6C-4811992827D8}" destId="{DC748EFE-59EB-4F6D-884C-BBCC5C3ACD49}" srcOrd="0" destOrd="0" presId="urn:microsoft.com/office/officeart/2005/8/layout/process1"/>
    <dgm:cxn modelId="{6D2DC0FB-E599-40D5-A568-D583CE72D11C}" srcId="{752EA6B0-25D7-40A6-A1A0-ECA137154865}" destId="{7B0EE2CE-1108-4275-BBE7-F215EA53371E}" srcOrd="5" destOrd="0" parTransId="{D504DD9A-3D6E-42B8-922F-A5BF592E0A12}" sibTransId="{E86D2252-2B54-4990-A824-E42183A247BA}"/>
    <dgm:cxn modelId="{02E245B6-4A3B-474C-AD60-570259265798}" type="presOf" srcId="{94F80D16-E2C5-49F4-B7AC-0542B33006BF}" destId="{26F61828-4D0B-4331-86DC-A50522A24AC9}" srcOrd="1" destOrd="0" presId="urn:microsoft.com/office/officeart/2005/8/layout/process1"/>
    <dgm:cxn modelId="{E72C16E0-1F7D-467E-863B-B799CBD680A0}" type="presOf" srcId="{0F14AB86-D78C-464C-9C98-642CD9399A25}" destId="{4EF12FE0-E395-4A0D-9FCA-B5369CBD9C8D}" srcOrd="0" destOrd="0" presId="urn:microsoft.com/office/officeart/2005/8/layout/process1"/>
    <dgm:cxn modelId="{18DB8F77-7E35-4743-8C54-B09433C50F56}" srcId="{752EA6B0-25D7-40A6-A1A0-ECA137154865}" destId="{9ACE79B1-EAEC-4C14-9E6C-4811992827D8}" srcOrd="4" destOrd="0" parTransId="{6A7D945D-031C-46BE-9ED4-41D3E982C499}" sibTransId="{96A7DBBD-07B3-4E32-B610-938686B62DE4}"/>
    <dgm:cxn modelId="{F476B6A4-C75E-45CC-A6C2-160B610B0011}" srcId="{752EA6B0-25D7-40A6-A1A0-ECA137154865}" destId="{469E58AD-C0A9-4936-8B1F-317E117CCFAB}" srcOrd="3" destOrd="0" parTransId="{EE78DFB6-E243-430D-A3C1-3FFFAEA218F8}" sibTransId="{D62A05E9-94E3-4EA3-B952-BE477148EF3B}"/>
    <dgm:cxn modelId="{8A887BF0-FA9F-49F4-8AAF-F7181AEEA0F1}" type="presOf" srcId="{D62A05E9-94E3-4EA3-B952-BE477148EF3B}" destId="{631425D1-3807-49BF-BD4D-21BBCFB0C469}" srcOrd="0" destOrd="0" presId="urn:microsoft.com/office/officeart/2005/8/layout/process1"/>
    <dgm:cxn modelId="{EED1EC5F-788F-4AA3-B690-7C1794ED1563}" type="presOf" srcId="{7B0EE2CE-1108-4275-BBE7-F215EA53371E}" destId="{597DB3E5-C56B-4C09-A84B-FFEA928A117F}" srcOrd="0" destOrd="0" presId="urn:microsoft.com/office/officeart/2005/8/layout/process1"/>
    <dgm:cxn modelId="{1728D860-796A-4D3F-9376-1DE2EC431F44}" type="presOf" srcId="{81C1119A-D37B-4033-921E-F127AF89D682}" destId="{EADFE8C2-2006-4B6E-B74C-AF079DBBBFBB}" srcOrd="0" destOrd="0" presId="urn:microsoft.com/office/officeart/2005/8/layout/process1"/>
    <dgm:cxn modelId="{33FBA7EE-230D-423C-90A7-701158863BC0}" type="presOf" srcId="{96A7DBBD-07B3-4E32-B610-938686B62DE4}" destId="{5302FE6E-6E4D-42F2-A52D-86E2D8C87DA9}" srcOrd="0" destOrd="0" presId="urn:microsoft.com/office/officeart/2005/8/layout/process1"/>
    <dgm:cxn modelId="{6CB5911F-B36F-4832-8706-D8F7629D166E}" srcId="{752EA6B0-25D7-40A6-A1A0-ECA137154865}" destId="{81C1119A-D37B-4033-921E-F127AF89D682}" srcOrd="2" destOrd="0" parTransId="{681F2668-04DC-44E4-BF63-E5DBB2655EAE}" sibTransId="{5F36FE8C-A139-484F-AEC9-F8F632CFF8D2}"/>
    <dgm:cxn modelId="{D703256B-C272-4186-AC6A-59090E99BE56}" type="presOf" srcId="{752EA6B0-25D7-40A6-A1A0-ECA137154865}" destId="{B5B3430B-5651-4505-937E-DA18246D9552}" srcOrd="0" destOrd="0" presId="urn:microsoft.com/office/officeart/2005/8/layout/process1"/>
    <dgm:cxn modelId="{9286A0F7-021B-4D72-BF98-484606A54BF8}" type="presOf" srcId="{5F36FE8C-A139-484F-AEC9-F8F632CFF8D2}" destId="{5EEC93B2-FAD5-47C8-889F-47FBAD3479A9}" srcOrd="1" destOrd="0" presId="urn:microsoft.com/office/officeart/2005/8/layout/process1"/>
    <dgm:cxn modelId="{423C827D-2BB4-4E5F-AC7D-5D4E5E88F7D4}" type="presOf" srcId="{0F14AB86-D78C-464C-9C98-642CD9399A25}" destId="{E1DB09B3-0A93-4AB9-A476-F501B193ABD4}" srcOrd="1" destOrd="0" presId="urn:microsoft.com/office/officeart/2005/8/layout/process1"/>
    <dgm:cxn modelId="{F73F2F39-F66E-4E96-9A0B-7F1998755E03}" type="presOf" srcId="{469E58AD-C0A9-4936-8B1F-317E117CCFAB}" destId="{4C040EC0-EFB2-4C11-AE40-CB8127BD52E0}" srcOrd="0" destOrd="0" presId="urn:microsoft.com/office/officeart/2005/8/layout/process1"/>
    <dgm:cxn modelId="{AC3FA4D3-0510-45CA-969E-CDD23565EF2A}" type="presOf" srcId="{2A7EA408-6972-4340-AEDF-11F0899E2BDB}" destId="{DD6CF8FE-5B3E-464E-8634-A64A5F2F56EF}" srcOrd="0" destOrd="0" presId="urn:microsoft.com/office/officeart/2005/8/layout/process1"/>
    <dgm:cxn modelId="{F447CA36-41E7-49FC-A7B4-7D644BC5B2BD}" type="presOf" srcId="{E7214431-A00D-45E7-B4EC-51CC422D4577}" destId="{B7B8CC5F-5776-4318-A3B1-1D08C26ACD4E}" srcOrd="0" destOrd="0" presId="urn:microsoft.com/office/officeart/2005/8/layout/process1"/>
    <dgm:cxn modelId="{085A5ADD-0271-48B8-B42C-4451FC3DA6F5}" type="presOf" srcId="{96A7DBBD-07B3-4E32-B610-938686B62DE4}" destId="{8BF531D5-5DA5-4AE0-8BAC-7D3D9ABEA2B8}" srcOrd="1" destOrd="0" presId="urn:microsoft.com/office/officeart/2005/8/layout/process1"/>
    <dgm:cxn modelId="{AFA8D7F6-9B65-4814-BCA6-E587C7B7BCE5}" type="presParOf" srcId="{B5B3430B-5651-4505-937E-DA18246D9552}" destId="{DD6CF8FE-5B3E-464E-8634-A64A5F2F56EF}" srcOrd="0" destOrd="0" presId="urn:microsoft.com/office/officeart/2005/8/layout/process1"/>
    <dgm:cxn modelId="{6C92B8D7-FFD2-4B77-834B-23559614B3BC}" type="presParOf" srcId="{B5B3430B-5651-4505-937E-DA18246D9552}" destId="{4EF12FE0-E395-4A0D-9FCA-B5369CBD9C8D}" srcOrd="1" destOrd="0" presId="urn:microsoft.com/office/officeart/2005/8/layout/process1"/>
    <dgm:cxn modelId="{A1F4AE85-C46D-4ABA-818A-A9D43DDFA999}" type="presParOf" srcId="{4EF12FE0-E395-4A0D-9FCA-B5369CBD9C8D}" destId="{E1DB09B3-0A93-4AB9-A476-F501B193ABD4}" srcOrd="0" destOrd="0" presId="urn:microsoft.com/office/officeart/2005/8/layout/process1"/>
    <dgm:cxn modelId="{CD040017-0259-4BE7-AACA-6E0DA3475980}" type="presParOf" srcId="{B5B3430B-5651-4505-937E-DA18246D9552}" destId="{B7B8CC5F-5776-4318-A3B1-1D08C26ACD4E}" srcOrd="2" destOrd="0" presId="urn:microsoft.com/office/officeart/2005/8/layout/process1"/>
    <dgm:cxn modelId="{CCAAA1C3-0CB7-4BB5-9EBD-631C0AFC51DB}" type="presParOf" srcId="{B5B3430B-5651-4505-937E-DA18246D9552}" destId="{8A02CBDE-8BA3-4CC7-BB05-08034AACDC18}" srcOrd="3" destOrd="0" presId="urn:microsoft.com/office/officeart/2005/8/layout/process1"/>
    <dgm:cxn modelId="{155F6813-C9F3-43A1-9037-5D20ABD51050}" type="presParOf" srcId="{8A02CBDE-8BA3-4CC7-BB05-08034AACDC18}" destId="{26F61828-4D0B-4331-86DC-A50522A24AC9}" srcOrd="0" destOrd="0" presId="urn:microsoft.com/office/officeart/2005/8/layout/process1"/>
    <dgm:cxn modelId="{F38C445C-8CC8-42D5-85B1-19F948DD1091}" type="presParOf" srcId="{B5B3430B-5651-4505-937E-DA18246D9552}" destId="{EADFE8C2-2006-4B6E-B74C-AF079DBBBFBB}" srcOrd="4" destOrd="0" presId="urn:microsoft.com/office/officeart/2005/8/layout/process1"/>
    <dgm:cxn modelId="{B23D8E25-200D-47BA-ABDC-950FEF0BE718}" type="presParOf" srcId="{B5B3430B-5651-4505-937E-DA18246D9552}" destId="{C399B69C-C265-43FD-ABAD-69907658C00F}" srcOrd="5" destOrd="0" presId="urn:microsoft.com/office/officeart/2005/8/layout/process1"/>
    <dgm:cxn modelId="{520B542B-4FC7-42AF-B449-DE5F75B4D8C1}" type="presParOf" srcId="{C399B69C-C265-43FD-ABAD-69907658C00F}" destId="{5EEC93B2-FAD5-47C8-889F-47FBAD3479A9}" srcOrd="0" destOrd="0" presId="urn:microsoft.com/office/officeart/2005/8/layout/process1"/>
    <dgm:cxn modelId="{BA42BE03-0E87-498F-9AE8-7FD2CDA2213A}" type="presParOf" srcId="{B5B3430B-5651-4505-937E-DA18246D9552}" destId="{4C040EC0-EFB2-4C11-AE40-CB8127BD52E0}" srcOrd="6" destOrd="0" presId="urn:microsoft.com/office/officeart/2005/8/layout/process1"/>
    <dgm:cxn modelId="{B7541ED7-3D32-4052-BA6E-B2F7EAE023B4}" type="presParOf" srcId="{B5B3430B-5651-4505-937E-DA18246D9552}" destId="{631425D1-3807-49BF-BD4D-21BBCFB0C469}" srcOrd="7" destOrd="0" presId="urn:microsoft.com/office/officeart/2005/8/layout/process1"/>
    <dgm:cxn modelId="{7B152011-8CAC-43ED-B1F5-C0A14EB136F4}" type="presParOf" srcId="{631425D1-3807-49BF-BD4D-21BBCFB0C469}" destId="{18119569-75AB-4065-B986-DF6A8EB2E8A1}" srcOrd="0" destOrd="0" presId="urn:microsoft.com/office/officeart/2005/8/layout/process1"/>
    <dgm:cxn modelId="{F8CC7678-534C-4A52-89E2-265E32C1489C}" type="presParOf" srcId="{B5B3430B-5651-4505-937E-DA18246D9552}" destId="{DC748EFE-59EB-4F6D-884C-BBCC5C3ACD49}" srcOrd="8" destOrd="0" presId="urn:microsoft.com/office/officeart/2005/8/layout/process1"/>
    <dgm:cxn modelId="{5CC04769-2F0E-4EB5-88C4-FE5026CDE44A}" type="presParOf" srcId="{B5B3430B-5651-4505-937E-DA18246D9552}" destId="{5302FE6E-6E4D-42F2-A52D-86E2D8C87DA9}" srcOrd="9" destOrd="0" presId="urn:microsoft.com/office/officeart/2005/8/layout/process1"/>
    <dgm:cxn modelId="{F91134E8-034B-4733-B35D-2D2B2C5D2E80}" type="presParOf" srcId="{5302FE6E-6E4D-42F2-A52D-86E2D8C87DA9}" destId="{8BF531D5-5DA5-4AE0-8BAC-7D3D9ABEA2B8}" srcOrd="0" destOrd="0" presId="urn:microsoft.com/office/officeart/2005/8/layout/process1"/>
    <dgm:cxn modelId="{A0A9BAC2-357A-4C01-AB05-AEC3B5057BE3}" type="presParOf" srcId="{B5B3430B-5651-4505-937E-DA18246D9552}" destId="{597DB3E5-C56B-4C09-A84B-FFEA928A117F}" srcOrd="10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0B401E9-E5E2-41F6-9C79-94713ED305B0}" type="doc">
      <dgm:prSet loTypeId="urn:microsoft.com/office/officeart/2005/8/layout/list1" loCatId="list" qsTypeId="urn:microsoft.com/office/officeart/2005/8/quickstyle/3d1" qsCatId="3D" csTypeId="urn:microsoft.com/office/officeart/2005/8/colors/accent2_2" csCatId="accent2" phldr="1"/>
      <dgm:spPr/>
      <dgm:t>
        <a:bodyPr/>
        <a:lstStyle/>
        <a:p>
          <a:endParaRPr lang="hu-HU"/>
        </a:p>
      </dgm:t>
    </dgm:pt>
    <dgm:pt modelId="{653E8F90-E1EE-4533-BE76-50B494775187}">
      <dgm:prSet phldrT="[Szöveg]" custT="1"/>
      <dgm:spPr/>
      <dgm:t>
        <a:bodyPr/>
        <a:lstStyle/>
        <a:p>
          <a:r>
            <a:rPr lang="hu-HU" sz="16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Alkalmazott energiahordozók és költségeik meghatározása</a:t>
          </a:r>
          <a:endParaRPr lang="hu-HU" sz="16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0799302-DAA5-4E9A-953E-3D1E6A501AC9}" type="parTrans" cxnId="{D9A69AAC-3B48-4DAD-9598-7F0E02AC8760}">
      <dgm:prSet/>
      <dgm:spPr/>
      <dgm:t>
        <a:bodyPr/>
        <a:lstStyle/>
        <a:p>
          <a:endParaRPr lang="hu-HU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7BF3987-E9EE-46FC-BC61-E4CC38FAC6C2}" type="sibTrans" cxnId="{D9A69AAC-3B48-4DAD-9598-7F0E02AC8760}">
      <dgm:prSet/>
      <dgm:spPr/>
      <dgm:t>
        <a:bodyPr/>
        <a:lstStyle/>
        <a:p>
          <a:endParaRPr lang="hu-HU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FEAE61D-1BE4-4A78-8E5F-D14134136C53}">
      <dgm:prSet phldrT="[Szöveg]" custT="1"/>
      <dgm:spPr/>
      <dgm:t>
        <a:bodyPr/>
        <a:lstStyle/>
        <a:p>
          <a:r>
            <a:rPr lang="hu-HU" sz="16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Energiapazarlási pontok megkeresése és bemutatása</a:t>
          </a:r>
          <a:endParaRPr lang="hu-HU" sz="16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D6FF4E9-99B4-4A92-A4BF-BCA32CDD2ED0}" type="parTrans" cxnId="{539CC9A9-80E6-41EE-86DF-A37F347C5B9A}">
      <dgm:prSet/>
      <dgm:spPr/>
      <dgm:t>
        <a:bodyPr/>
        <a:lstStyle/>
        <a:p>
          <a:endParaRPr lang="hu-HU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3039B17-BF53-47B9-ABBC-B541CE5D4FFD}" type="sibTrans" cxnId="{539CC9A9-80E6-41EE-86DF-A37F347C5B9A}">
      <dgm:prSet/>
      <dgm:spPr/>
      <dgm:t>
        <a:bodyPr/>
        <a:lstStyle/>
        <a:p>
          <a:endParaRPr lang="hu-HU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751DDDE-A67E-4D3F-9EB2-E7B146CF832E}">
      <dgm:prSet phldrT="[Szöveg]" custT="1"/>
      <dgm:spPr/>
      <dgm:t>
        <a:bodyPr/>
        <a:lstStyle/>
        <a:p>
          <a:r>
            <a:rPr lang="hu-HU" sz="16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Fogyasztási trendek, bázisértékek és fajlagos értékek meghatározása</a:t>
          </a:r>
          <a:endParaRPr lang="hu-HU" sz="16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005E3C1-93CE-4B56-9CB3-EDE60F2A0930}" type="sibTrans" cxnId="{9B2217E4-795B-4D8F-9F73-120F4B1A8612}">
      <dgm:prSet/>
      <dgm:spPr/>
      <dgm:t>
        <a:bodyPr/>
        <a:lstStyle/>
        <a:p>
          <a:endParaRPr lang="hu-HU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F93757D-6F54-4B4D-801C-7A91B5667AF2}" type="parTrans" cxnId="{9B2217E4-795B-4D8F-9F73-120F4B1A8612}">
      <dgm:prSet/>
      <dgm:spPr/>
      <dgm:t>
        <a:bodyPr/>
        <a:lstStyle/>
        <a:p>
          <a:endParaRPr lang="hu-HU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D23BEA3-0FCD-4661-8346-189B7599C193}">
      <dgm:prSet custT="1"/>
      <dgm:spPr/>
      <dgm:t>
        <a:bodyPr/>
        <a:lstStyle/>
        <a:p>
          <a:r>
            <a:rPr lang="hu-HU" sz="1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Költséghatékonyabb energia-felhasználási módok feltárása és elemzése, megújuló energiaforrások  és fejlettebb eljárások/ berendezések alkalmazási lehetőségeinek bemutatása</a:t>
          </a:r>
          <a:endParaRPr lang="hu-HU" sz="14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D7F0137-1E77-4ACD-8728-A061A32F5503}" type="sibTrans" cxnId="{D42ECC35-C195-4D44-BD60-F2AFC2D33320}">
      <dgm:prSet/>
      <dgm:spPr/>
      <dgm:t>
        <a:bodyPr/>
        <a:lstStyle/>
        <a:p>
          <a:endParaRPr lang="hu-HU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DB2CA93-8A92-467B-AB83-4D6607BEFC36}" type="parTrans" cxnId="{D42ECC35-C195-4D44-BD60-F2AFC2D33320}">
      <dgm:prSet/>
      <dgm:spPr/>
      <dgm:t>
        <a:bodyPr/>
        <a:lstStyle/>
        <a:p>
          <a:endParaRPr lang="hu-HU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C150B19-D6B9-40A6-A1CB-9DC39D918B30}" type="pres">
      <dgm:prSet presAssocID="{00B401E9-E5E2-41F6-9C79-94713ED305B0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E64759EC-2485-44F9-B6AA-35DC119DBA13}" type="pres">
      <dgm:prSet presAssocID="{653E8F90-E1EE-4533-BE76-50B494775187}" presName="parentLin" presStyleCnt="0"/>
      <dgm:spPr/>
      <dgm:t>
        <a:bodyPr/>
        <a:lstStyle/>
        <a:p>
          <a:endParaRPr lang="hu-HU"/>
        </a:p>
      </dgm:t>
    </dgm:pt>
    <dgm:pt modelId="{D44DD4DB-C26E-4E2B-94A7-655AF38358FF}" type="pres">
      <dgm:prSet presAssocID="{653E8F90-E1EE-4533-BE76-50B494775187}" presName="parentLeftMargin" presStyleLbl="node1" presStyleIdx="0" presStyleCnt="4"/>
      <dgm:spPr/>
      <dgm:t>
        <a:bodyPr/>
        <a:lstStyle/>
        <a:p>
          <a:endParaRPr lang="hu-HU"/>
        </a:p>
      </dgm:t>
    </dgm:pt>
    <dgm:pt modelId="{5B7853E3-6872-4E8E-BC80-4DD01649350E}" type="pres">
      <dgm:prSet presAssocID="{653E8F90-E1EE-4533-BE76-50B494775187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C5650EF6-154C-49F8-9974-E1B0E279D038}" type="pres">
      <dgm:prSet presAssocID="{653E8F90-E1EE-4533-BE76-50B494775187}" presName="negativeSpace" presStyleCnt="0"/>
      <dgm:spPr/>
      <dgm:t>
        <a:bodyPr/>
        <a:lstStyle/>
        <a:p>
          <a:endParaRPr lang="hu-HU"/>
        </a:p>
      </dgm:t>
    </dgm:pt>
    <dgm:pt modelId="{409B361C-010C-41A8-8FCE-EE494BC0E086}" type="pres">
      <dgm:prSet presAssocID="{653E8F90-E1EE-4533-BE76-50B494775187}" presName="childText" presStyleLbl="conFgAcc1" presStyleIdx="0" presStyleCnt="4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576A5767-7FFD-4DC1-9EC5-916AD3A62A36}" type="pres">
      <dgm:prSet presAssocID="{57BF3987-E9EE-46FC-BC61-E4CC38FAC6C2}" presName="spaceBetweenRectangles" presStyleCnt="0"/>
      <dgm:spPr/>
      <dgm:t>
        <a:bodyPr/>
        <a:lstStyle/>
        <a:p>
          <a:endParaRPr lang="hu-HU"/>
        </a:p>
      </dgm:t>
    </dgm:pt>
    <dgm:pt modelId="{9587F15E-BBB9-490D-880D-CD414E48C947}" type="pres">
      <dgm:prSet presAssocID="{4751DDDE-A67E-4D3F-9EB2-E7B146CF832E}" presName="parentLin" presStyleCnt="0"/>
      <dgm:spPr/>
      <dgm:t>
        <a:bodyPr/>
        <a:lstStyle/>
        <a:p>
          <a:endParaRPr lang="hu-HU"/>
        </a:p>
      </dgm:t>
    </dgm:pt>
    <dgm:pt modelId="{303AA509-1F51-438B-9669-76470E8765D9}" type="pres">
      <dgm:prSet presAssocID="{4751DDDE-A67E-4D3F-9EB2-E7B146CF832E}" presName="parentLeftMargin" presStyleLbl="node1" presStyleIdx="0" presStyleCnt="4"/>
      <dgm:spPr/>
      <dgm:t>
        <a:bodyPr/>
        <a:lstStyle/>
        <a:p>
          <a:endParaRPr lang="hu-HU"/>
        </a:p>
      </dgm:t>
    </dgm:pt>
    <dgm:pt modelId="{5F3C2AFB-4C18-45A9-8930-B1C22715724A}" type="pres">
      <dgm:prSet presAssocID="{4751DDDE-A67E-4D3F-9EB2-E7B146CF832E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9A431902-2D20-4EC3-BC3E-B6A5C71587CC}" type="pres">
      <dgm:prSet presAssocID="{4751DDDE-A67E-4D3F-9EB2-E7B146CF832E}" presName="negativeSpace" presStyleCnt="0"/>
      <dgm:spPr/>
      <dgm:t>
        <a:bodyPr/>
        <a:lstStyle/>
        <a:p>
          <a:endParaRPr lang="hu-HU"/>
        </a:p>
      </dgm:t>
    </dgm:pt>
    <dgm:pt modelId="{9B6B75B5-7DDE-41D2-8A63-34CF855A43A2}" type="pres">
      <dgm:prSet presAssocID="{4751DDDE-A67E-4D3F-9EB2-E7B146CF832E}" presName="childText" presStyleLbl="conFgAcc1" presStyleIdx="1" presStyleCnt="4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7B1DBFB8-3D0D-43E7-BA1D-1957A72CC9ED}" type="pres">
      <dgm:prSet presAssocID="{B005E3C1-93CE-4B56-9CB3-EDE60F2A0930}" presName="spaceBetweenRectangles" presStyleCnt="0"/>
      <dgm:spPr/>
      <dgm:t>
        <a:bodyPr/>
        <a:lstStyle/>
        <a:p>
          <a:endParaRPr lang="hu-HU"/>
        </a:p>
      </dgm:t>
    </dgm:pt>
    <dgm:pt modelId="{374BE7E7-3E3A-4F81-8AD9-4EB416ED3988}" type="pres">
      <dgm:prSet presAssocID="{3FEAE61D-1BE4-4A78-8E5F-D14134136C53}" presName="parentLin" presStyleCnt="0"/>
      <dgm:spPr/>
      <dgm:t>
        <a:bodyPr/>
        <a:lstStyle/>
        <a:p>
          <a:endParaRPr lang="hu-HU"/>
        </a:p>
      </dgm:t>
    </dgm:pt>
    <dgm:pt modelId="{DFC9AD9B-B2C3-48DA-BB4D-F8670BEC4F62}" type="pres">
      <dgm:prSet presAssocID="{3FEAE61D-1BE4-4A78-8E5F-D14134136C53}" presName="parentLeftMargin" presStyleLbl="node1" presStyleIdx="1" presStyleCnt="4"/>
      <dgm:spPr/>
      <dgm:t>
        <a:bodyPr/>
        <a:lstStyle/>
        <a:p>
          <a:endParaRPr lang="hu-HU"/>
        </a:p>
      </dgm:t>
    </dgm:pt>
    <dgm:pt modelId="{173695B8-086E-42DE-8516-9FE619B26A0E}" type="pres">
      <dgm:prSet presAssocID="{3FEAE61D-1BE4-4A78-8E5F-D14134136C53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7B94F9CC-B340-4D25-916A-638A96A6725F}" type="pres">
      <dgm:prSet presAssocID="{3FEAE61D-1BE4-4A78-8E5F-D14134136C53}" presName="negativeSpace" presStyleCnt="0"/>
      <dgm:spPr/>
      <dgm:t>
        <a:bodyPr/>
        <a:lstStyle/>
        <a:p>
          <a:endParaRPr lang="hu-HU"/>
        </a:p>
      </dgm:t>
    </dgm:pt>
    <dgm:pt modelId="{3D5974F7-80C6-4F27-B7F5-E7327617C64A}" type="pres">
      <dgm:prSet presAssocID="{3FEAE61D-1BE4-4A78-8E5F-D14134136C53}" presName="childText" presStyleLbl="conFgAcc1" presStyleIdx="2" presStyleCnt="4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C01E6320-71CA-4ACB-8520-B7ECE2D79735}" type="pres">
      <dgm:prSet presAssocID="{23039B17-BF53-47B9-ABBC-B541CE5D4FFD}" presName="spaceBetweenRectangles" presStyleCnt="0"/>
      <dgm:spPr/>
      <dgm:t>
        <a:bodyPr/>
        <a:lstStyle/>
        <a:p>
          <a:endParaRPr lang="hu-HU"/>
        </a:p>
      </dgm:t>
    </dgm:pt>
    <dgm:pt modelId="{6F911E86-02FD-4F8A-8A09-6E0F57DD9BE2}" type="pres">
      <dgm:prSet presAssocID="{ED23BEA3-0FCD-4661-8346-189B7599C193}" presName="parentLin" presStyleCnt="0"/>
      <dgm:spPr/>
      <dgm:t>
        <a:bodyPr/>
        <a:lstStyle/>
        <a:p>
          <a:endParaRPr lang="hu-HU"/>
        </a:p>
      </dgm:t>
    </dgm:pt>
    <dgm:pt modelId="{638CC5D0-F254-4EAB-8FFA-9810029368B6}" type="pres">
      <dgm:prSet presAssocID="{ED23BEA3-0FCD-4661-8346-189B7599C193}" presName="parentLeftMargin" presStyleLbl="node1" presStyleIdx="2" presStyleCnt="4"/>
      <dgm:spPr/>
      <dgm:t>
        <a:bodyPr/>
        <a:lstStyle/>
        <a:p>
          <a:endParaRPr lang="hu-HU"/>
        </a:p>
      </dgm:t>
    </dgm:pt>
    <dgm:pt modelId="{619872AC-AB11-49D3-B394-C935A410C5FE}" type="pres">
      <dgm:prSet presAssocID="{ED23BEA3-0FCD-4661-8346-189B7599C193}" presName="parentText" presStyleLbl="node1" presStyleIdx="3" presStyleCnt="4" custLinFactNeighborX="-9987" custLinFactNeighborY="-1598">
        <dgm:presLayoutVars>
          <dgm:chMax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64329049-7B98-4B56-8D25-36142CD0D8C1}" type="pres">
      <dgm:prSet presAssocID="{ED23BEA3-0FCD-4661-8346-189B7599C193}" presName="negativeSpace" presStyleCnt="0"/>
      <dgm:spPr/>
      <dgm:t>
        <a:bodyPr/>
        <a:lstStyle/>
        <a:p>
          <a:endParaRPr lang="hu-HU"/>
        </a:p>
      </dgm:t>
    </dgm:pt>
    <dgm:pt modelId="{1D77932B-0770-4EC4-93E6-17B1C961C6C9}" type="pres">
      <dgm:prSet presAssocID="{ED23BEA3-0FCD-4661-8346-189B7599C193}" presName="childText" presStyleLbl="conFgAcc1" presStyleIdx="3" presStyleCnt="4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539CC9A9-80E6-41EE-86DF-A37F347C5B9A}" srcId="{00B401E9-E5E2-41F6-9C79-94713ED305B0}" destId="{3FEAE61D-1BE4-4A78-8E5F-D14134136C53}" srcOrd="2" destOrd="0" parTransId="{4D6FF4E9-99B4-4A92-A4BF-BCA32CDD2ED0}" sibTransId="{23039B17-BF53-47B9-ABBC-B541CE5D4FFD}"/>
    <dgm:cxn modelId="{EFF2B4F0-DC29-42B1-A7C6-44ED0F5E9E64}" type="presOf" srcId="{00B401E9-E5E2-41F6-9C79-94713ED305B0}" destId="{4C150B19-D6B9-40A6-A1CB-9DC39D918B30}" srcOrd="0" destOrd="0" presId="urn:microsoft.com/office/officeart/2005/8/layout/list1"/>
    <dgm:cxn modelId="{D9A69AAC-3B48-4DAD-9598-7F0E02AC8760}" srcId="{00B401E9-E5E2-41F6-9C79-94713ED305B0}" destId="{653E8F90-E1EE-4533-BE76-50B494775187}" srcOrd="0" destOrd="0" parTransId="{D0799302-DAA5-4E9A-953E-3D1E6A501AC9}" sibTransId="{57BF3987-E9EE-46FC-BC61-E4CC38FAC6C2}"/>
    <dgm:cxn modelId="{5123635F-B911-4253-B1DD-D5ABF8610DFF}" type="presOf" srcId="{3FEAE61D-1BE4-4A78-8E5F-D14134136C53}" destId="{DFC9AD9B-B2C3-48DA-BB4D-F8670BEC4F62}" srcOrd="0" destOrd="0" presId="urn:microsoft.com/office/officeart/2005/8/layout/list1"/>
    <dgm:cxn modelId="{27F72A6A-1555-4282-80C6-F94FD070EF52}" type="presOf" srcId="{653E8F90-E1EE-4533-BE76-50B494775187}" destId="{D44DD4DB-C26E-4E2B-94A7-655AF38358FF}" srcOrd="0" destOrd="0" presId="urn:microsoft.com/office/officeart/2005/8/layout/list1"/>
    <dgm:cxn modelId="{1BFDA04D-EC3A-41AA-AF92-221D080B4FF1}" type="presOf" srcId="{4751DDDE-A67E-4D3F-9EB2-E7B146CF832E}" destId="{5F3C2AFB-4C18-45A9-8930-B1C22715724A}" srcOrd="1" destOrd="0" presId="urn:microsoft.com/office/officeart/2005/8/layout/list1"/>
    <dgm:cxn modelId="{9B2217E4-795B-4D8F-9F73-120F4B1A8612}" srcId="{00B401E9-E5E2-41F6-9C79-94713ED305B0}" destId="{4751DDDE-A67E-4D3F-9EB2-E7B146CF832E}" srcOrd="1" destOrd="0" parTransId="{6F93757D-6F54-4B4D-801C-7A91B5667AF2}" sibTransId="{B005E3C1-93CE-4B56-9CB3-EDE60F2A0930}"/>
    <dgm:cxn modelId="{FAFEE262-DA4A-46FD-A50F-BA42129AA46C}" type="presOf" srcId="{ED23BEA3-0FCD-4661-8346-189B7599C193}" destId="{619872AC-AB11-49D3-B394-C935A410C5FE}" srcOrd="1" destOrd="0" presId="urn:microsoft.com/office/officeart/2005/8/layout/list1"/>
    <dgm:cxn modelId="{016E8C53-7318-4F2E-8E61-FA8430BA0BCA}" type="presOf" srcId="{ED23BEA3-0FCD-4661-8346-189B7599C193}" destId="{638CC5D0-F254-4EAB-8FFA-9810029368B6}" srcOrd="0" destOrd="0" presId="urn:microsoft.com/office/officeart/2005/8/layout/list1"/>
    <dgm:cxn modelId="{E1D9E058-6094-40E2-80D7-DA5393AE6FA8}" type="presOf" srcId="{4751DDDE-A67E-4D3F-9EB2-E7B146CF832E}" destId="{303AA509-1F51-438B-9669-76470E8765D9}" srcOrd="0" destOrd="0" presId="urn:microsoft.com/office/officeart/2005/8/layout/list1"/>
    <dgm:cxn modelId="{8F44ECE8-5C8B-459B-A285-BA1FDB3CAE75}" type="presOf" srcId="{653E8F90-E1EE-4533-BE76-50B494775187}" destId="{5B7853E3-6872-4E8E-BC80-4DD01649350E}" srcOrd="1" destOrd="0" presId="urn:microsoft.com/office/officeart/2005/8/layout/list1"/>
    <dgm:cxn modelId="{D42ECC35-C195-4D44-BD60-F2AFC2D33320}" srcId="{00B401E9-E5E2-41F6-9C79-94713ED305B0}" destId="{ED23BEA3-0FCD-4661-8346-189B7599C193}" srcOrd="3" destOrd="0" parTransId="{9DB2CA93-8A92-467B-AB83-4D6607BEFC36}" sibTransId="{2D7F0137-1E77-4ACD-8728-A061A32F5503}"/>
    <dgm:cxn modelId="{48C6AFD8-70ED-475B-86FD-477A518B0218}" type="presOf" srcId="{3FEAE61D-1BE4-4A78-8E5F-D14134136C53}" destId="{173695B8-086E-42DE-8516-9FE619B26A0E}" srcOrd="1" destOrd="0" presId="urn:microsoft.com/office/officeart/2005/8/layout/list1"/>
    <dgm:cxn modelId="{72C748B9-1DA8-42ED-965D-74F077A0433D}" type="presParOf" srcId="{4C150B19-D6B9-40A6-A1CB-9DC39D918B30}" destId="{E64759EC-2485-44F9-B6AA-35DC119DBA13}" srcOrd="0" destOrd="0" presId="urn:microsoft.com/office/officeart/2005/8/layout/list1"/>
    <dgm:cxn modelId="{345D2DF1-8906-47B4-8350-99C675835DF2}" type="presParOf" srcId="{E64759EC-2485-44F9-B6AA-35DC119DBA13}" destId="{D44DD4DB-C26E-4E2B-94A7-655AF38358FF}" srcOrd="0" destOrd="0" presId="urn:microsoft.com/office/officeart/2005/8/layout/list1"/>
    <dgm:cxn modelId="{B3617B3D-A7FA-4FD6-A426-868BDD0F9D8E}" type="presParOf" srcId="{E64759EC-2485-44F9-B6AA-35DC119DBA13}" destId="{5B7853E3-6872-4E8E-BC80-4DD01649350E}" srcOrd="1" destOrd="0" presId="urn:microsoft.com/office/officeart/2005/8/layout/list1"/>
    <dgm:cxn modelId="{CB510956-8DAA-4ACB-B715-DADE5D23E211}" type="presParOf" srcId="{4C150B19-D6B9-40A6-A1CB-9DC39D918B30}" destId="{C5650EF6-154C-49F8-9974-E1B0E279D038}" srcOrd="1" destOrd="0" presId="urn:microsoft.com/office/officeart/2005/8/layout/list1"/>
    <dgm:cxn modelId="{BED51ECD-1D85-4D84-BB86-9C54938D066B}" type="presParOf" srcId="{4C150B19-D6B9-40A6-A1CB-9DC39D918B30}" destId="{409B361C-010C-41A8-8FCE-EE494BC0E086}" srcOrd="2" destOrd="0" presId="urn:microsoft.com/office/officeart/2005/8/layout/list1"/>
    <dgm:cxn modelId="{8A51A547-7103-462D-B623-0B624C833784}" type="presParOf" srcId="{4C150B19-D6B9-40A6-A1CB-9DC39D918B30}" destId="{576A5767-7FFD-4DC1-9EC5-916AD3A62A36}" srcOrd="3" destOrd="0" presId="urn:microsoft.com/office/officeart/2005/8/layout/list1"/>
    <dgm:cxn modelId="{BB7DC4E6-360E-44C8-BA29-5F401B80A65E}" type="presParOf" srcId="{4C150B19-D6B9-40A6-A1CB-9DC39D918B30}" destId="{9587F15E-BBB9-490D-880D-CD414E48C947}" srcOrd="4" destOrd="0" presId="urn:microsoft.com/office/officeart/2005/8/layout/list1"/>
    <dgm:cxn modelId="{BF5BDA1B-1293-481F-9B12-B64001CDEF33}" type="presParOf" srcId="{9587F15E-BBB9-490D-880D-CD414E48C947}" destId="{303AA509-1F51-438B-9669-76470E8765D9}" srcOrd="0" destOrd="0" presId="urn:microsoft.com/office/officeart/2005/8/layout/list1"/>
    <dgm:cxn modelId="{6C2C8975-C3FD-496D-B312-CA8DE6F6A45F}" type="presParOf" srcId="{9587F15E-BBB9-490D-880D-CD414E48C947}" destId="{5F3C2AFB-4C18-45A9-8930-B1C22715724A}" srcOrd="1" destOrd="0" presId="urn:microsoft.com/office/officeart/2005/8/layout/list1"/>
    <dgm:cxn modelId="{A252B663-4498-4A89-A7AC-5AE9E8A0BE8F}" type="presParOf" srcId="{4C150B19-D6B9-40A6-A1CB-9DC39D918B30}" destId="{9A431902-2D20-4EC3-BC3E-B6A5C71587CC}" srcOrd="5" destOrd="0" presId="urn:microsoft.com/office/officeart/2005/8/layout/list1"/>
    <dgm:cxn modelId="{CBF8BA54-AD98-4672-B0DF-F8A4C3F7F803}" type="presParOf" srcId="{4C150B19-D6B9-40A6-A1CB-9DC39D918B30}" destId="{9B6B75B5-7DDE-41D2-8A63-34CF855A43A2}" srcOrd="6" destOrd="0" presId="urn:microsoft.com/office/officeart/2005/8/layout/list1"/>
    <dgm:cxn modelId="{297E0965-0ED9-45BD-8A91-0569896244C0}" type="presParOf" srcId="{4C150B19-D6B9-40A6-A1CB-9DC39D918B30}" destId="{7B1DBFB8-3D0D-43E7-BA1D-1957A72CC9ED}" srcOrd="7" destOrd="0" presId="urn:microsoft.com/office/officeart/2005/8/layout/list1"/>
    <dgm:cxn modelId="{5112A083-17D8-4DD2-934F-24FB9A35C1CB}" type="presParOf" srcId="{4C150B19-D6B9-40A6-A1CB-9DC39D918B30}" destId="{374BE7E7-3E3A-4F81-8AD9-4EB416ED3988}" srcOrd="8" destOrd="0" presId="urn:microsoft.com/office/officeart/2005/8/layout/list1"/>
    <dgm:cxn modelId="{F3376E8E-A42E-4D7F-B7BF-6B8401950322}" type="presParOf" srcId="{374BE7E7-3E3A-4F81-8AD9-4EB416ED3988}" destId="{DFC9AD9B-B2C3-48DA-BB4D-F8670BEC4F62}" srcOrd="0" destOrd="0" presId="urn:microsoft.com/office/officeart/2005/8/layout/list1"/>
    <dgm:cxn modelId="{17D990E7-1373-466B-A68A-8FA592B0DDA9}" type="presParOf" srcId="{374BE7E7-3E3A-4F81-8AD9-4EB416ED3988}" destId="{173695B8-086E-42DE-8516-9FE619B26A0E}" srcOrd="1" destOrd="0" presId="urn:microsoft.com/office/officeart/2005/8/layout/list1"/>
    <dgm:cxn modelId="{2E79C544-D2C5-412A-9D50-33FCCA8E8C59}" type="presParOf" srcId="{4C150B19-D6B9-40A6-A1CB-9DC39D918B30}" destId="{7B94F9CC-B340-4D25-916A-638A96A6725F}" srcOrd="9" destOrd="0" presId="urn:microsoft.com/office/officeart/2005/8/layout/list1"/>
    <dgm:cxn modelId="{1D2C5215-B448-48DC-8E70-827F93B91818}" type="presParOf" srcId="{4C150B19-D6B9-40A6-A1CB-9DC39D918B30}" destId="{3D5974F7-80C6-4F27-B7F5-E7327617C64A}" srcOrd="10" destOrd="0" presId="urn:microsoft.com/office/officeart/2005/8/layout/list1"/>
    <dgm:cxn modelId="{BCF88B5A-24B9-49AD-8EDF-176D925B6598}" type="presParOf" srcId="{4C150B19-D6B9-40A6-A1CB-9DC39D918B30}" destId="{C01E6320-71CA-4ACB-8520-B7ECE2D79735}" srcOrd="11" destOrd="0" presId="urn:microsoft.com/office/officeart/2005/8/layout/list1"/>
    <dgm:cxn modelId="{F097DF36-9652-4D60-8469-FA98C0A4F57D}" type="presParOf" srcId="{4C150B19-D6B9-40A6-A1CB-9DC39D918B30}" destId="{6F911E86-02FD-4F8A-8A09-6E0F57DD9BE2}" srcOrd="12" destOrd="0" presId="urn:microsoft.com/office/officeart/2005/8/layout/list1"/>
    <dgm:cxn modelId="{40682AF7-ADE3-4E86-95C9-BC37DF5DE3E4}" type="presParOf" srcId="{6F911E86-02FD-4F8A-8A09-6E0F57DD9BE2}" destId="{638CC5D0-F254-4EAB-8FFA-9810029368B6}" srcOrd="0" destOrd="0" presId="urn:microsoft.com/office/officeart/2005/8/layout/list1"/>
    <dgm:cxn modelId="{40D0A98E-A5E0-4A44-939A-29A8C0C072C5}" type="presParOf" srcId="{6F911E86-02FD-4F8A-8A09-6E0F57DD9BE2}" destId="{619872AC-AB11-49D3-B394-C935A410C5FE}" srcOrd="1" destOrd="0" presId="urn:microsoft.com/office/officeart/2005/8/layout/list1"/>
    <dgm:cxn modelId="{F78F7459-DB73-4FB9-A522-CBA0962B5635}" type="presParOf" srcId="{4C150B19-D6B9-40A6-A1CB-9DC39D918B30}" destId="{64329049-7B98-4B56-8D25-36142CD0D8C1}" srcOrd="13" destOrd="0" presId="urn:microsoft.com/office/officeart/2005/8/layout/list1"/>
    <dgm:cxn modelId="{B72DDDEF-77E7-461A-9A9A-B8E99EBB9AFD}" type="presParOf" srcId="{4C150B19-D6B9-40A6-A1CB-9DC39D918B30}" destId="{1D77932B-0770-4EC4-93E6-17B1C961C6C9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87A1B326-77F8-40EF-8AEE-36DC403A03FF}" type="doc">
      <dgm:prSet loTypeId="urn:microsoft.com/office/officeart/2005/8/layout/hProcess9" loCatId="process" qsTypeId="urn:microsoft.com/office/officeart/2005/8/quickstyle/3d1" qsCatId="3D" csTypeId="urn:microsoft.com/office/officeart/2005/8/colors/accent2_3" csCatId="accent2" phldr="1"/>
      <dgm:spPr/>
    </dgm:pt>
    <dgm:pt modelId="{87EDD1CF-61B5-46E6-BE21-1EFF0A3C5314}">
      <dgm:prSet phldrT="[Szöveg]" custT="1"/>
      <dgm:spPr/>
      <dgm:t>
        <a:bodyPr/>
        <a:lstStyle/>
        <a:p>
          <a:r>
            <a:rPr lang="hu-HU" sz="1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Érintett nagyvállalatok tájékoztatása az energetikai auditálási kötelezettségről (2015. október)</a:t>
          </a:r>
          <a:endParaRPr lang="hu-HU" sz="14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7473BDF-7C52-4ACD-A222-7586612421F3}" type="parTrans" cxnId="{1DEB8FEB-8EFA-40AE-9B65-F4C98F08CA4B}">
      <dgm:prSet/>
      <dgm:spPr/>
      <dgm:t>
        <a:bodyPr/>
        <a:lstStyle/>
        <a:p>
          <a:endParaRPr lang="hu-HU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61872B1-896D-43FD-8981-9C1C4D5D19D8}" type="sibTrans" cxnId="{1DEB8FEB-8EFA-40AE-9B65-F4C98F08CA4B}">
      <dgm:prSet/>
      <dgm:spPr/>
      <dgm:t>
        <a:bodyPr/>
        <a:lstStyle/>
        <a:p>
          <a:endParaRPr lang="hu-HU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583A199-B056-4D9E-A727-FC01C1F57275}">
      <dgm:prSet phldrT="[Szöveg]" custT="1"/>
      <dgm:spPr/>
      <dgm:t>
        <a:bodyPr/>
        <a:lstStyle/>
        <a:p>
          <a:r>
            <a:rPr lang="hu-HU" sz="1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A teljesítés ellenőrzése: a nagyvállalatok felhívása nyilatkozattételre     (rendelkezik –e  EN ISO 50 001 szabványnak megfelelő energiagazdálkodási rendszerrel vagy energetikai audittal)</a:t>
          </a:r>
          <a:endParaRPr lang="hu-HU" sz="14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15BF1D6-35A0-4FA6-987D-18ED44F75DFA}" type="parTrans" cxnId="{3FD482A9-83DF-480C-BAB5-A8869113100B}">
      <dgm:prSet/>
      <dgm:spPr/>
      <dgm:t>
        <a:bodyPr/>
        <a:lstStyle/>
        <a:p>
          <a:endParaRPr lang="hu-HU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6733E4E-1064-40AA-872E-21C92D99CF0F}" type="sibTrans" cxnId="{3FD482A9-83DF-480C-BAB5-A8869113100B}">
      <dgm:prSet/>
      <dgm:spPr/>
      <dgm:t>
        <a:bodyPr/>
        <a:lstStyle/>
        <a:p>
          <a:endParaRPr lang="hu-HU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1AA9A09-5E40-4796-9978-F5BAFB16A10E}">
      <dgm:prSet phldrT="[Szöveg]" custT="1"/>
      <dgm:spPr/>
      <dgm:t>
        <a:bodyPr/>
        <a:lstStyle/>
        <a:p>
          <a:r>
            <a:rPr lang="hu-HU" sz="1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Kötelező energetikai auditok jogszabályi megfelelőségének ellenőrzése: a MEKH a  tárgyévet megelőző évben elvégzett auditok statisztikailag jelentős hányadát ellenőrzi</a:t>
          </a:r>
          <a:endParaRPr lang="hu-HU" sz="14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081EB9C-707D-47BB-8477-8A81D1BB3B33}" type="parTrans" cxnId="{E9CAD217-E436-4914-9B40-99DC67EC8FB9}">
      <dgm:prSet/>
      <dgm:spPr/>
      <dgm:t>
        <a:bodyPr/>
        <a:lstStyle/>
        <a:p>
          <a:endParaRPr lang="hu-HU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9DEED85-AF06-4CD7-92A5-5F6BA610E36B}" type="sibTrans" cxnId="{E9CAD217-E436-4914-9B40-99DC67EC8FB9}">
      <dgm:prSet/>
      <dgm:spPr/>
      <dgm:t>
        <a:bodyPr/>
        <a:lstStyle/>
        <a:p>
          <a:endParaRPr lang="hu-HU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E38311C-6995-4E26-BE2E-7F00FDEA8841}" type="pres">
      <dgm:prSet presAssocID="{87A1B326-77F8-40EF-8AEE-36DC403A03FF}" presName="CompostProcess" presStyleCnt="0">
        <dgm:presLayoutVars>
          <dgm:dir/>
          <dgm:resizeHandles val="exact"/>
        </dgm:presLayoutVars>
      </dgm:prSet>
      <dgm:spPr/>
    </dgm:pt>
    <dgm:pt modelId="{E3343E86-3497-44C5-8325-7C6E4ABF82B8}" type="pres">
      <dgm:prSet presAssocID="{87A1B326-77F8-40EF-8AEE-36DC403A03FF}" presName="arrow" presStyleLbl="bgShp" presStyleIdx="0" presStyleCnt="1"/>
      <dgm:spPr/>
    </dgm:pt>
    <dgm:pt modelId="{E8842F7F-001E-4AF5-9172-ABE4A98FE2DF}" type="pres">
      <dgm:prSet presAssocID="{87A1B326-77F8-40EF-8AEE-36DC403A03FF}" presName="linearProcess" presStyleCnt="0"/>
      <dgm:spPr/>
    </dgm:pt>
    <dgm:pt modelId="{6102ADA9-D047-42DD-8628-F21878F4A427}" type="pres">
      <dgm:prSet presAssocID="{87EDD1CF-61B5-46E6-BE21-1EFF0A3C5314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B1B663C9-694A-4472-9313-C1616A8762B9}" type="pres">
      <dgm:prSet presAssocID="{F61872B1-896D-43FD-8981-9C1C4D5D19D8}" presName="sibTrans" presStyleCnt="0"/>
      <dgm:spPr/>
    </dgm:pt>
    <dgm:pt modelId="{B6189F10-7739-458A-9CAB-D9CDFEE51980}" type="pres">
      <dgm:prSet presAssocID="{E583A199-B056-4D9E-A727-FC01C1F57275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2ABBBAD4-30BB-4799-99AC-ACD9896CF400}" type="pres">
      <dgm:prSet presAssocID="{36733E4E-1064-40AA-872E-21C92D99CF0F}" presName="sibTrans" presStyleCnt="0"/>
      <dgm:spPr/>
    </dgm:pt>
    <dgm:pt modelId="{A3359BED-E889-4726-B3E5-5BEE21F423E6}" type="pres">
      <dgm:prSet presAssocID="{A1AA9A09-5E40-4796-9978-F5BAFB16A10E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528C7A02-44AA-4FB8-A777-41656C8B8632}" type="presOf" srcId="{E583A199-B056-4D9E-A727-FC01C1F57275}" destId="{B6189F10-7739-458A-9CAB-D9CDFEE51980}" srcOrd="0" destOrd="0" presId="urn:microsoft.com/office/officeart/2005/8/layout/hProcess9"/>
    <dgm:cxn modelId="{98E1E039-292A-4115-94AA-07AC07675389}" type="presOf" srcId="{87EDD1CF-61B5-46E6-BE21-1EFF0A3C5314}" destId="{6102ADA9-D047-42DD-8628-F21878F4A427}" srcOrd="0" destOrd="0" presId="urn:microsoft.com/office/officeart/2005/8/layout/hProcess9"/>
    <dgm:cxn modelId="{3FD482A9-83DF-480C-BAB5-A8869113100B}" srcId="{87A1B326-77F8-40EF-8AEE-36DC403A03FF}" destId="{E583A199-B056-4D9E-A727-FC01C1F57275}" srcOrd="1" destOrd="0" parTransId="{F15BF1D6-35A0-4FA6-987D-18ED44F75DFA}" sibTransId="{36733E4E-1064-40AA-872E-21C92D99CF0F}"/>
    <dgm:cxn modelId="{EEAB0A82-39D8-43BD-9F21-530E0B3B2CC1}" type="presOf" srcId="{87A1B326-77F8-40EF-8AEE-36DC403A03FF}" destId="{BE38311C-6995-4E26-BE2E-7F00FDEA8841}" srcOrd="0" destOrd="0" presId="urn:microsoft.com/office/officeart/2005/8/layout/hProcess9"/>
    <dgm:cxn modelId="{B9191F24-DA86-44EE-B62A-DC47476E72FC}" type="presOf" srcId="{A1AA9A09-5E40-4796-9978-F5BAFB16A10E}" destId="{A3359BED-E889-4726-B3E5-5BEE21F423E6}" srcOrd="0" destOrd="0" presId="urn:microsoft.com/office/officeart/2005/8/layout/hProcess9"/>
    <dgm:cxn modelId="{1DEB8FEB-8EFA-40AE-9B65-F4C98F08CA4B}" srcId="{87A1B326-77F8-40EF-8AEE-36DC403A03FF}" destId="{87EDD1CF-61B5-46E6-BE21-1EFF0A3C5314}" srcOrd="0" destOrd="0" parTransId="{77473BDF-7C52-4ACD-A222-7586612421F3}" sibTransId="{F61872B1-896D-43FD-8981-9C1C4D5D19D8}"/>
    <dgm:cxn modelId="{E9CAD217-E436-4914-9B40-99DC67EC8FB9}" srcId="{87A1B326-77F8-40EF-8AEE-36DC403A03FF}" destId="{A1AA9A09-5E40-4796-9978-F5BAFB16A10E}" srcOrd="2" destOrd="0" parTransId="{9081EB9C-707D-47BB-8477-8A81D1BB3B33}" sibTransId="{19DEED85-AF06-4CD7-92A5-5F6BA610E36B}"/>
    <dgm:cxn modelId="{1328909E-42E9-48A9-AF61-08BD34B7F099}" type="presParOf" srcId="{BE38311C-6995-4E26-BE2E-7F00FDEA8841}" destId="{E3343E86-3497-44C5-8325-7C6E4ABF82B8}" srcOrd="0" destOrd="0" presId="urn:microsoft.com/office/officeart/2005/8/layout/hProcess9"/>
    <dgm:cxn modelId="{B58BD04C-6956-4660-B821-27706989370C}" type="presParOf" srcId="{BE38311C-6995-4E26-BE2E-7F00FDEA8841}" destId="{E8842F7F-001E-4AF5-9172-ABE4A98FE2DF}" srcOrd="1" destOrd="0" presId="urn:microsoft.com/office/officeart/2005/8/layout/hProcess9"/>
    <dgm:cxn modelId="{56B89DFA-3B34-4284-A238-2FAB80CEE819}" type="presParOf" srcId="{E8842F7F-001E-4AF5-9172-ABE4A98FE2DF}" destId="{6102ADA9-D047-42DD-8628-F21878F4A427}" srcOrd="0" destOrd="0" presId="urn:microsoft.com/office/officeart/2005/8/layout/hProcess9"/>
    <dgm:cxn modelId="{FDC55DFC-4E1B-4A2D-8687-46F6B0EDA2DB}" type="presParOf" srcId="{E8842F7F-001E-4AF5-9172-ABE4A98FE2DF}" destId="{B1B663C9-694A-4472-9313-C1616A8762B9}" srcOrd="1" destOrd="0" presId="urn:microsoft.com/office/officeart/2005/8/layout/hProcess9"/>
    <dgm:cxn modelId="{14459C8C-886D-40F6-9978-8E61F420F383}" type="presParOf" srcId="{E8842F7F-001E-4AF5-9172-ABE4A98FE2DF}" destId="{B6189F10-7739-458A-9CAB-D9CDFEE51980}" srcOrd="2" destOrd="0" presId="urn:microsoft.com/office/officeart/2005/8/layout/hProcess9"/>
    <dgm:cxn modelId="{FC0AE1B4-970F-453F-844F-9ABBED23BC8B}" type="presParOf" srcId="{E8842F7F-001E-4AF5-9172-ABE4A98FE2DF}" destId="{2ABBBAD4-30BB-4799-99AC-ACD9896CF400}" srcOrd="3" destOrd="0" presId="urn:microsoft.com/office/officeart/2005/8/layout/hProcess9"/>
    <dgm:cxn modelId="{E8F31DDB-B2C7-4D2A-8AAE-FCBAD9AC0ECD}" type="presParOf" srcId="{E8842F7F-001E-4AF5-9172-ABE4A98FE2DF}" destId="{A3359BED-E889-4726-B3E5-5BEE21F423E6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32DEE9-90B3-4118-93CF-CA05756F884E}">
      <dsp:nvSpPr>
        <dsp:cNvPr id="0" name=""/>
        <dsp:cNvSpPr/>
      </dsp:nvSpPr>
      <dsp:spPr>
        <a:xfrm>
          <a:off x="0" y="393847"/>
          <a:ext cx="8229600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347F122F-8A8F-46AB-9661-6BA680628131}">
      <dsp:nvSpPr>
        <dsp:cNvPr id="0" name=""/>
        <dsp:cNvSpPr/>
      </dsp:nvSpPr>
      <dsp:spPr>
        <a:xfrm>
          <a:off x="370385" y="99961"/>
          <a:ext cx="5760720" cy="61992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A nagyvállalatok négyévente kötelesek energetikai auditálást végeztetni</a:t>
          </a:r>
          <a:endParaRPr lang="hu-HU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00647" y="130223"/>
        <a:ext cx="5700196" cy="559396"/>
      </dsp:txXfrm>
    </dsp:sp>
    <dsp:sp modelId="{4732725A-0EBC-4DE8-A993-F76A4977AC5D}">
      <dsp:nvSpPr>
        <dsp:cNvPr id="0" name=""/>
        <dsp:cNvSpPr/>
      </dsp:nvSpPr>
      <dsp:spPr>
        <a:xfrm>
          <a:off x="0" y="1542617"/>
          <a:ext cx="8229600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B6BFF132-4AAD-4797-9487-A3F59D0FE53C}">
      <dsp:nvSpPr>
        <dsp:cNvPr id="0" name=""/>
        <dsp:cNvSpPr/>
      </dsp:nvSpPr>
      <dsp:spPr>
        <a:xfrm>
          <a:off x="370385" y="1057375"/>
          <a:ext cx="5760720" cy="81613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Kivétel: EN ISO 50 001 szabványnak megfelelő, akkreditált tanúsító szervezet által tanúsított energiagazdálkodási rendszer működtetése</a:t>
          </a:r>
          <a:endParaRPr lang="hu-HU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10225" y="1097215"/>
        <a:ext cx="5681040" cy="736450"/>
      </dsp:txXfrm>
    </dsp:sp>
    <dsp:sp modelId="{4FF1F8D0-8B7C-4885-84ED-9A4855E28E75}">
      <dsp:nvSpPr>
        <dsp:cNvPr id="0" name=""/>
        <dsp:cNvSpPr/>
      </dsp:nvSpPr>
      <dsp:spPr>
        <a:xfrm>
          <a:off x="0" y="2495177"/>
          <a:ext cx="8229600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998A3365-F81D-4608-8C55-4205D4AEC9AB}">
      <dsp:nvSpPr>
        <dsp:cNvPr id="0" name=""/>
        <dsp:cNvSpPr/>
      </dsp:nvSpPr>
      <dsp:spPr>
        <a:xfrm>
          <a:off x="411480" y="2185217"/>
          <a:ext cx="5760720" cy="61992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Kapcsolódó és partnervállalkozásokra vonatkozó speciális szabályok</a:t>
          </a:r>
          <a:endParaRPr lang="hu-HU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41742" y="2215479"/>
        <a:ext cx="5700196" cy="559396"/>
      </dsp:txXfrm>
    </dsp:sp>
    <dsp:sp modelId="{0215D222-49D1-46D5-BD68-21794FE0094C}">
      <dsp:nvSpPr>
        <dsp:cNvPr id="0" name=""/>
        <dsp:cNvSpPr/>
      </dsp:nvSpPr>
      <dsp:spPr>
        <a:xfrm>
          <a:off x="0" y="3447737"/>
          <a:ext cx="8229600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11DD38D6-681F-4073-9C03-6CCCFEDB6D5D}">
      <dsp:nvSpPr>
        <dsp:cNvPr id="0" name=""/>
        <dsp:cNvSpPr/>
      </dsp:nvSpPr>
      <dsp:spPr>
        <a:xfrm>
          <a:off x="411480" y="3137777"/>
          <a:ext cx="5760720" cy="61992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Határidő: 2015. december 5.			        (az első audit elvégeztetésének határideje)</a:t>
          </a:r>
          <a:endParaRPr lang="hu-HU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41742" y="3168039"/>
        <a:ext cx="5700196" cy="55939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80EE9BA-84E9-4B72-9F43-1DBE823B19E5}">
      <dsp:nvSpPr>
        <dsp:cNvPr id="0" name=""/>
        <dsp:cNvSpPr/>
      </dsp:nvSpPr>
      <dsp:spPr>
        <a:xfrm>
          <a:off x="40" y="33252"/>
          <a:ext cx="3874384" cy="460800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600" b="1" kern="1200" dirty="0" smtClean="0"/>
            <a:t>KAPCSOLÓDÓ VÁLLALKOZÁS</a:t>
          </a:r>
          <a:endParaRPr lang="hu-HU" sz="1600" b="1" kern="1200" dirty="0"/>
        </a:p>
      </dsp:txBody>
      <dsp:txXfrm>
        <a:off x="40" y="33252"/>
        <a:ext cx="3874384" cy="460800"/>
      </dsp:txXfrm>
    </dsp:sp>
    <dsp:sp modelId="{8302D0B6-B549-43CF-8D9F-5E9B2E87DABF}">
      <dsp:nvSpPr>
        <dsp:cNvPr id="0" name=""/>
        <dsp:cNvSpPr/>
      </dsp:nvSpPr>
      <dsp:spPr>
        <a:xfrm>
          <a:off x="40" y="494052"/>
          <a:ext cx="3874384" cy="3864960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ts val="500"/>
            </a:spcAft>
            <a:buChar char="••"/>
          </a:pPr>
          <a:r>
            <a:rPr lang="hu-HU" sz="1600" kern="1200" dirty="0" smtClean="0"/>
            <a:t> </a:t>
          </a:r>
          <a:r>
            <a:rPr lang="hu-H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egy vállalkozás egy másik vállalkozás tulajdoni részesedésének vagy a szavazatának a többségével rendelkezik, vagy</a:t>
          </a:r>
          <a:endParaRPr lang="hu-HU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ts val="500"/>
            </a:spcAft>
            <a:buChar char="••"/>
          </a:pPr>
          <a:r>
            <a:rPr lang="hu-H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egy vállalkozás egy másik vállalkozásban jogosult arra, hogy a vezető tisztségviselők vagy a felügyelő bizottság tagjai többségét megválassza vagy visszahívja, vagy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ts val="500"/>
            </a:spcAft>
            <a:buChar char="••"/>
          </a:pPr>
          <a:r>
            <a:rPr lang="hu-H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egy vállalkozás egy másik vállalkozás felett döntő irányítást, ellenőrzést gyakorol (függetlenül pl. a tulajdoni hányadtól, szavazati jogtól)  vagy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ts val="500"/>
            </a:spcAft>
            <a:buChar char="••"/>
          </a:pPr>
          <a:r>
            <a:rPr lang="hu-H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egy vállalkozás egy másik vállalkozásban más tulajdonosokkal kötött megállapodás alapján a szavazatok többségét egyedül birtokolja.</a:t>
          </a:r>
        </a:p>
      </dsp:txBody>
      <dsp:txXfrm>
        <a:off x="40" y="494052"/>
        <a:ext cx="3874384" cy="3864960"/>
      </dsp:txXfrm>
    </dsp:sp>
    <dsp:sp modelId="{F0BC50CE-4255-4048-A193-0E445AE4531A}">
      <dsp:nvSpPr>
        <dsp:cNvPr id="0" name=""/>
        <dsp:cNvSpPr/>
      </dsp:nvSpPr>
      <dsp:spPr>
        <a:xfrm>
          <a:off x="4416838" y="33252"/>
          <a:ext cx="3874384" cy="460800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600" b="1" kern="1200" dirty="0" smtClean="0"/>
            <a:t>PARTNERVÁLLALKOZÁS</a:t>
          </a:r>
          <a:endParaRPr lang="hu-HU" sz="1600" b="1" kern="1200" dirty="0"/>
        </a:p>
      </dsp:txBody>
      <dsp:txXfrm>
        <a:off x="4416838" y="33252"/>
        <a:ext cx="3874384" cy="460800"/>
      </dsp:txXfrm>
    </dsp:sp>
    <dsp:sp modelId="{D01ECC41-187C-47CE-9ED5-030E125E8454}">
      <dsp:nvSpPr>
        <dsp:cNvPr id="0" name=""/>
        <dsp:cNvSpPr/>
      </dsp:nvSpPr>
      <dsp:spPr>
        <a:xfrm>
          <a:off x="4416838" y="494052"/>
          <a:ext cx="3874384" cy="3864960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ts val="500"/>
            </a:spcAft>
            <a:buChar char="••"/>
          </a:pPr>
          <a:r>
            <a:rPr lang="hu-H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nem minősül kapcsolódó vállalkozásnak és</a:t>
          </a:r>
          <a:endParaRPr lang="hu-HU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ts val="500"/>
            </a:spcAft>
            <a:buChar char="••"/>
          </a:pPr>
          <a:r>
            <a:rPr lang="hu-H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amelyben más vállalkozásnak, illetve amelynek más vállalkozásban (kizárólagosan vagy több kapcsolódó vállalkozásnak együttesen) a tulajdoni részesedése legalább 25 %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hu-HU" sz="1600" kern="1200" dirty="0"/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hu-HU" sz="1600" b="1" kern="1200" dirty="0"/>
        </a:p>
      </dsp:txBody>
      <dsp:txXfrm>
        <a:off x="4416838" y="494052"/>
        <a:ext cx="3874384" cy="386496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9EF8DD0-13ED-449C-8AF7-76003211A747}">
      <dsp:nvSpPr>
        <dsp:cNvPr id="0" name=""/>
        <dsp:cNvSpPr/>
      </dsp:nvSpPr>
      <dsp:spPr>
        <a:xfrm>
          <a:off x="3291839" y="0"/>
          <a:ext cx="4937760" cy="1269007"/>
        </a:xfrm>
        <a:prstGeom prst="rightArrow">
          <a:avLst>
            <a:gd name="adj1" fmla="val 75000"/>
            <a:gd name="adj2" fmla="val 5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A regisztráló szervezet  megvizsgálja, hogy a beérkezett kérelmek megfelelnek –e a jogszabályi feltételeknek</a:t>
          </a:r>
          <a:endParaRPr lang="hu-HU" sz="1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A megfelelő kérelmet továbbítja a Hivatal részére</a:t>
          </a:r>
          <a:endParaRPr lang="hu-HU" sz="1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A jogszabályi feltételeknek nem megfelelő kérelmet csak a kérelmező kifejezett kérésére továbbítja a MEKH részére</a:t>
          </a:r>
          <a:endParaRPr lang="hu-HU" sz="1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291839" y="158626"/>
        <a:ext cx="4461882" cy="951755"/>
      </dsp:txXfrm>
    </dsp:sp>
    <dsp:sp modelId="{A7FA9DA7-E24C-4E48-B80D-96969A2A54CD}">
      <dsp:nvSpPr>
        <dsp:cNvPr id="0" name=""/>
        <dsp:cNvSpPr/>
      </dsp:nvSpPr>
      <dsp:spPr>
        <a:xfrm>
          <a:off x="0" y="0"/>
          <a:ext cx="3291840" cy="1269007"/>
        </a:xfrm>
        <a:prstGeom prst="roundRect">
          <a:avLst/>
        </a:prstGeom>
        <a:gradFill rotWithShape="0">
          <a:gsLst>
            <a:gs pos="0">
              <a:schemeClr val="accent2">
                <a:shade val="8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energetikai </a:t>
          </a:r>
          <a:r>
            <a:rPr lang="hu-HU" sz="20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auditorok</a:t>
          </a:r>
          <a:r>
            <a:rPr lang="hu-H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/</a:t>
          </a:r>
          <a:r>
            <a:rPr lang="hu-HU" sz="20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auditáló</a:t>
          </a:r>
          <a:r>
            <a:rPr lang="hu-H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szervezetek kérelmének vizsgálata</a:t>
          </a:r>
          <a:endParaRPr lang="hu-H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1948" y="61948"/>
        <a:ext cx="3167944" cy="1145111"/>
      </dsp:txXfrm>
    </dsp:sp>
    <dsp:sp modelId="{1B891362-22CA-4C8C-910E-EDEB9EB30AC8}">
      <dsp:nvSpPr>
        <dsp:cNvPr id="0" name=""/>
        <dsp:cNvSpPr/>
      </dsp:nvSpPr>
      <dsp:spPr>
        <a:xfrm>
          <a:off x="3291839" y="1395908"/>
          <a:ext cx="4937760" cy="1269007"/>
        </a:xfrm>
        <a:prstGeom prst="rightArrow">
          <a:avLst>
            <a:gd name="adj1" fmla="val 75000"/>
            <a:gd name="adj2" fmla="val 5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A regisztráló szervezet köteles a szakmai vizsgára való felkészülést segítő felkészítő tanfolyamot szervezni és a tanfolyamot meghirdetni</a:t>
          </a:r>
          <a:endParaRPr lang="hu-HU" sz="6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Jelentkező esetén évente legalább egy felkészítő tanfolyam lefolytatása kötelező </a:t>
          </a:r>
          <a:endParaRPr lang="hu-HU" sz="1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291839" y="1554534"/>
        <a:ext cx="4461882" cy="951755"/>
      </dsp:txXfrm>
    </dsp:sp>
    <dsp:sp modelId="{9E876F9F-B664-4479-BF6F-BFBCACA6EAD8}">
      <dsp:nvSpPr>
        <dsp:cNvPr id="0" name=""/>
        <dsp:cNvSpPr/>
      </dsp:nvSpPr>
      <dsp:spPr>
        <a:xfrm>
          <a:off x="0" y="1395908"/>
          <a:ext cx="3291840" cy="1269007"/>
        </a:xfrm>
        <a:prstGeom prst="roundRect">
          <a:avLst/>
        </a:prstGeom>
        <a:gradFill rotWithShape="0">
          <a:gsLst>
            <a:gs pos="0">
              <a:schemeClr val="accent2">
                <a:shade val="80000"/>
                <a:hueOff val="-17936"/>
                <a:satOff val="-2012"/>
                <a:lumOff val="12840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-17936"/>
                <a:satOff val="-2012"/>
                <a:lumOff val="12840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-17936"/>
                <a:satOff val="-2012"/>
                <a:lumOff val="1284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felkészítő tanfolyam</a:t>
          </a:r>
          <a:endParaRPr lang="hu-H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1948" y="1457856"/>
        <a:ext cx="3167944" cy="1145111"/>
      </dsp:txXfrm>
    </dsp:sp>
    <dsp:sp modelId="{2649999C-33F5-434A-9406-FCE7F1694B39}">
      <dsp:nvSpPr>
        <dsp:cNvPr id="0" name=""/>
        <dsp:cNvSpPr/>
      </dsp:nvSpPr>
      <dsp:spPr>
        <a:xfrm>
          <a:off x="3291839" y="2791817"/>
          <a:ext cx="4937760" cy="1269007"/>
        </a:xfrm>
        <a:prstGeom prst="rightArrow">
          <a:avLst>
            <a:gd name="adj1" fmla="val 75000"/>
            <a:gd name="adj2" fmla="val 5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A regisztráló szervezet köteles az energetikai auditálási tevékenység végzéséhez szükséges szakmai vizsgát megszervezni és lebonyolítani</a:t>
          </a:r>
          <a:endParaRPr lang="hu-HU" sz="1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Jelentkező esetén negyedévente legalább egy szakmai vizsga lebonyolítása szükséges</a:t>
          </a:r>
          <a:endParaRPr lang="hu-HU" sz="1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291839" y="2950443"/>
        <a:ext cx="4461882" cy="951755"/>
      </dsp:txXfrm>
    </dsp:sp>
    <dsp:sp modelId="{DCF51691-339E-4951-B9A3-706E11CF9874}">
      <dsp:nvSpPr>
        <dsp:cNvPr id="0" name=""/>
        <dsp:cNvSpPr/>
      </dsp:nvSpPr>
      <dsp:spPr>
        <a:xfrm>
          <a:off x="0" y="2791817"/>
          <a:ext cx="3291840" cy="1269007"/>
        </a:xfrm>
        <a:prstGeom prst="roundRect">
          <a:avLst/>
        </a:prstGeom>
        <a:gradFill rotWithShape="0">
          <a:gsLst>
            <a:gs pos="0">
              <a:schemeClr val="accent2">
                <a:shade val="80000"/>
                <a:hueOff val="-35872"/>
                <a:satOff val="-4024"/>
                <a:lumOff val="25680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-35872"/>
                <a:satOff val="-4024"/>
                <a:lumOff val="25680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-35872"/>
                <a:satOff val="-4024"/>
                <a:lumOff val="2568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szakmai vizsga</a:t>
          </a:r>
          <a:endParaRPr lang="hu-H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1948" y="2853765"/>
        <a:ext cx="3167944" cy="114511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D6CF8FE-5B3E-464E-8634-A64A5F2F56EF}">
      <dsp:nvSpPr>
        <dsp:cNvPr id="0" name=""/>
        <dsp:cNvSpPr/>
      </dsp:nvSpPr>
      <dsp:spPr>
        <a:xfrm>
          <a:off x="0" y="1363936"/>
          <a:ext cx="1028699" cy="133295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shade val="8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Szakmai vizsga teljesítése (kérelem benyújtásának előfeltétele)</a:t>
          </a:r>
          <a:endParaRPr lang="hu-HU" sz="1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0130" y="1394066"/>
        <a:ext cx="968439" cy="1272692"/>
      </dsp:txXfrm>
    </dsp:sp>
    <dsp:sp modelId="{4EF12FE0-E395-4A0D-9FCA-B5369CBD9C8D}">
      <dsp:nvSpPr>
        <dsp:cNvPr id="0" name=""/>
        <dsp:cNvSpPr/>
      </dsp:nvSpPr>
      <dsp:spPr>
        <a:xfrm>
          <a:off x="1053430" y="1900807"/>
          <a:ext cx="218084" cy="255117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shade val="9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shade val="9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shade val="9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u-HU" sz="11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053430" y="1951830"/>
        <a:ext cx="152659" cy="153071"/>
      </dsp:txXfrm>
    </dsp:sp>
    <dsp:sp modelId="{B7B8CC5F-5776-4318-A3B1-1D08C26ACD4E}">
      <dsp:nvSpPr>
        <dsp:cNvPr id="0" name=""/>
        <dsp:cNvSpPr/>
      </dsp:nvSpPr>
      <dsp:spPr>
        <a:xfrm>
          <a:off x="1440180" y="1363936"/>
          <a:ext cx="1028699" cy="133295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shade val="80000"/>
                <a:hueOff val="-7174"/>
                <a:satOff val="-805"/>
                <a:lumOff val="5136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-7174"/>
                <a:satOff val="-805"/>
                <a:lumOff val="5136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-7174"/>
                <a:satOff val="-805"/>
                <a:lumOff val="513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Kérelem benyújtása a regisztráló szervezetekhez és a regisztrációs díj megfizetése</a:t>
          </a:r>
          <a:endParaRPr lang="hu-HU" sz="1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470310" y="1394066"/>
        <a:ext cx="968439" cy="1272692"/>
      </dsp:txXfrm>
    </dsp:sp>
    <dsp:sp modelId="{8A02CBDE-8BA3-4CC7-BB05-08034AACDC18}">
      <dsp:nvSpPr>
        <dsp:cNvPr id="0" name=""/>
        <dsp:cNvSpPr/>
      </dsp:nvSpPr>
      <dsp:spPr>
        <a:xfrm>
          <a:off x="2528403" y="1900807"/>
          <a:ext cx="218084" cy="255117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shade val="90000"/>
                <a:hueOff val="-8963"/>
                <a:satOff val="-1052"/>
                <a:lumOff val="5753"/>
                <a:alphaOff val="0"/>
                <a:shade val="51000"/>
                <a:satMod val="130000"/>
              </a:schemeClr>
            </a:gs>
            <a:gs pos="80000">
              <a:schemeClr val="accent2">
                <a:shade val="90000"/>
                <a:hueOff val="-8963"/>
                <a:satOff val="-1052"/>
                <a:lumOff val="5753"/>
                <a:alphaOff val="0"/>
                <a:shade val="93000"/>
                <a:satMod val="130000"/>
              </a:schemeClr>
            </a:gs>
            <a:gs pos="100000">
              <a:schemeClr val="accent2">
                <a:shade val="90000"/>
                <a:hueOff val="-8963"/>
                <a:satOff val="-1052"/>
                <a:lumOff val="575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u-HU" sz="11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528403" y="1951830"/>
        <a:ext cx="152659" cy="153071"/>
      </dsp:txXfrm>
    </dsp:sp>
    <dsp:sp modelId="{EADFE8C2-2006-4B6E-B74C-AF079DBBBFBB}">
      <dsp:nvSpPr>
        <dsp:cNvPr id="0" name=""/>
        <dsp:cNvSpPr/>
      </dsp:nvSpPr>
      <dsp:spPr>
        <a:xfrm>
          <a:off x="2880360" y="1363936"/>
          <a:ext cx="1028699" cy="133295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shade val="80000"/>
                <a:hueOff val="-14349"/>
                <a:satOff val="-1610"/>
                <a:lumOff val="10272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-14349"/>
                <a:satOff val="-1610"/>
                <a:lumOff val="10272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-14349"/>
                <a:satOff val="-1610"/>
                <a:lumOff val="10272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Regisztráló szerv ellenőrzi  és továbbítja  a MEKH  felé a benyújtott kérelmeket</a:t>
          </a:r>
          <a:endParaRPr lang="hu-HU" sz="1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910490" y="1394066"/>
        <a:ext cx="968439" cy="1272692"/>
      </dsp:txXfrm>
    </dsp:sp>
    <dsp:sp modelId="{C399B69C-C265-43FD-ABAD-69907658C00F}">
      <dsp:nvSpPr>
        <dsp:cNvPr id="0" name=""/>
        <dsp:cNvSpPr/>
      </dsp:nvSpPr>
      <dsp:spPr>
        <a:xfrm rot="21592039">
          <a:off x="4066040" y="1901373"/>
          <a:ext cx="223534" cy="255117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shade val="90000"/>
                <a:hueOff val="-17925"/>
                <a:satOff val="-2104"/>
                <a:lumOff val="11505"/>
                <a:alphaOff val="0"/>
                <a:shade val="51000"/>
                <a:satMod val="130000"/>
              </a:schemeClr>
            </a:gs>
            <a:gs pos="80000">
              <a:schemeClr val="accent2">
                <a:shade val="90000"/>
                <a:hueOff val="-17925"/>
                <a:satOff val="-2104"/>
                <a:lumOff val="11505"/>
                <a:alphaOff val="0"/>
                <a:shade val="93000"/>
                <a:satMod val="130000"/>
              </a:schemeClr>
            </a:gs>
            <a:gs pos="100000">
              <a:schemeClr val="accent2">
                <a:shade val="90000"/>
                <a:hueOff val="-17925"/>
                <a:satOff val="-2104"/>
                <a:lumOff val="1150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u-HU" sz="11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066040" y="1952474"/>
        <a:ext cx="156474" cy="153071"/>
      </dsp:txXfrm>
    </dsp:sp>
    <dsp:sp modelId="{4C040EC0-EFB2-4C11-AE40-CB8127BD52E0}">
      <dsp:nvSpPr>
        <dsp:cNvPr id="0" name=""/>
        <dsp:cNvSpPr/>
      </dsp:nvSpPr>
      <dsp:spPr>
        <a:xfrm>
          <a:off x="4330822" y="1360577"/>
          <a:ext cx="1028699" cy="133295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shade val="80000"/>
                <a:hueOff val="-21523"/>
                <a:satOff val="-2414"/>
                <a:lumOff val="15408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-21523"/>
                <a:satOff val="-2414"/>
                <a:lumOff val="15408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-21523"/>
                <a:satOff val="-2414"/>
                <a:lumOff val="1540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Hivatal elbírálja a beérkezett kérelmeket</a:t>
          </a:r>
          <a:endParaRPr lang="hu-HU" sz="1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360952" y="1390707"/>
        <a:ext cx="968439" cy="1272692"/>
      </dsp:txXfrm>
    </dsp:sp>
    <dsp:sp modelId="{631425D1-3807-49BF-BD4D-21BBCFB0C469}">
      <dsp:nvSpPr>
        <dsp:cNvPr id="0" name=""/>
        <dsp:cNvSpPr/>
      </dsp:nvSpPr>
      <dsp:spPr>
        <a:xfrm rot="21557956">
          <a:off x="5459807" y="1890676"/>
          <a:ext cx="212635" cy="255117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shade val="90000"/>
                <a:hueOff val="-26888"/>
                <a:satOff val="-3155"/>
                <a:lumOff val="17258"/>
                <a:alphaOff val="0"/>
                <a:shade val="51000"/>
                <a:satMod val="130000"/>
              </a:schemeClr>
            </a:gs>
            <a:gs pos="80000">
              <a:schemeClr val="accent2">
                <a:shade val="90000"/>
                <a:hueOff val="-26888"/>
                <a:satOff val="-3155"/>
                <a:lumOff val="17258"/>
                <a:alphaOff val="0"/>
                <a:shade val="93000"/>
                <a:satMod val="130000"/>
              </a:schemeClr>
            </a:gs>
            <a:gs pos="100000">
              <a:schemeClr val="accent2">
                <a:shade val="90000"/>
                <a:hueOff val="-26888"/>
                <a:satOff val="-3155"/>
                <a:lumOff val="1725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u-HU" sz="11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459809" y="1942089"/>
        <a:ext cx="148845" cy="153071"/>
      </dsp:txXfrm>
    </dsp:sp>
    <dsp:sp modelId="{DC748EFE-59EB-4F6D-884C-BBCC5C3ACD49}">
      <dsp:nvSpPr>
        <dsp:cNvPr id="0" name=""/>
        <dsp:cNvSpPr/>
      </dsp:nvSpPr>
      <dsp:spPr>
        <a:xfrm>
          <a:off x="5760691" y="1343088"/>
          <a:ext cx="1028699" cy="133295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shade val="80000"/>
                <a:hueOff val="-28698"/>
                <a:satOff val="-3219"/>
                <a:lumOff val="20544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-28698"/>
                <a:satOff val="-3219"/>
                <a:lumOff val="20544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-28698"/>
                <a:satOff val="-3219"/>
                <a:lumOff val="20544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Az </a:t>
          </a:r>
          <a:r>
            <a:rPr lang="hu-HU" sz="10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auditori</a:t>
          </a:r>
          <a:r>
            <a:rPr lang="hu-HU" sz="1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tevékenység végzésére jogosító határozat kiadása  (jogszabályi feltételeknek  megfelelő kérelem esetén)</a:t>
          </a:r>
          <a:endParaRPr lang="hu-HU" sz="1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790821" y="1373218"/>
        <a:ext cx="968439" cy="1272692"/>
      </dsp:txXfrm>
    </dsp:sp>
    <dsp:sp modelId="{5302FE6E-6E4D-42F2-A52D-86E2D8C87DA9}">
      <dsp:nvSpPr>
        <dsp:cNvPr id="0" name=""/>
        <dsp:cNvSpPr/>
      </dsp:nvSpPr>
      <dsp:spPr>
        <a:xfrm rot="49759">
          <a:off x="6892256" y="1892519"/>
          <a:ext cx="218122" cy="255117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shade val="90000"/>
                <a:hueOff val="-35851"/>
                <a:satOff val="-4207"/>
                <a:lumOff val="23011"/>
                <a:alphaOff val="0"/>
                <a:shade val="51000"/>
                <a:satMod val="130000"/>
              </a:schemeClr>
            </a:gs>
            <a:gs pos="80000">
              <a:schemeClr val="accent2">
                <a:shade val="90000"/>
                <a:hueOff val="-35851"/>
                <a:satOff val="-4207"/>
                <a:lumOff val="23011"/>
                <a:alphaOff val="0"/>
                <a:shade val="93000"/>
                <a:satMod val="130000"/>
              </a:schemeClr>
            </a:gs>
            <a:gs pos="100000">
              <a:schemeClr val="accent2">
                <a:shade val="90000"/>
                <a:hueOff val="-35851"/>
                <a:satOff val="-4207"/>
                <a:lumOff val="23011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u-HU" sz="11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892259" y="1943068"/>
        <a:ext cx="152685" cy="153071"/>
      </dsp:txXfrm>
    </dsp:sp>
    <dsp:sp modelId="{597DB3E5-C56B-4C09-A84B-FFEA928A117F}">
      <dsp:nvSpPr>
        <dsp:cNvPr id="0" name=""/>
        <dsp:cNvSpPr/>
      </dsp:nvSpPr>
      <dsp:spPr>
        <a:xfrm>
          <a:off x="7200899" y="1363936"/>
          <a:ext cx="1028699" cy="133295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shade val="80000"/>
                <a:hueOff val="-35872"/>
                <a:satOff val="-4024"/>
                <a:lumOff val="25680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-35872"/>
                <a:satOff val="-4024"/>
                <a:lumOff val="25680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-35872"/>
                <a:satOff val="-4024"/>
                <a:lumOff val="2568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0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Auditor</a:t>
          </a:r>
          <a:r>
            <a:rPr lang="hu-HU" sz="1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és a regisztráló szervezet értesítése a  névjegyzékbe vételről</a:t>
          </a:r>
          <a:endParaRPr lang="hu-HU" sz="1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231029" y="1394066"/>
        <a:ext cx="968439" cy="127269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09B361C-010C-41A8-8FCE-EE494BC0E086}">
      <dsp:nvSpPr>
        <dsp:cNvPr id="0" name=""/>
        <dsp:cNvSpPr/>
      </dsp:nvSpPr>
      <dsp:spPr>
        <a:xfrm>
          <a:off x="0" y="345432"/>
          <a:ext cx="8229600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5B7853E3-6872-4E8E-BC80-4DD01649350E}">
      <dsp:nvSpPr>
        <dsp:cNvPr id="0" name=""/>
        <dsp:cNvSpPr/>
      </dsp:nvSpPr>
      <dsp:spPr>
        <a:xfrm>
          <a:off x="411480" y="5952"/>
          <a:ext cx="5760720" cy="67896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6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Alkalmazott energiahordozók és költségeik meghatározása</a:t>
          </a:r>
          <a:endParaRPr lang="hu-HU" sz="16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44624" y="39096"/>
        <a:ext cx="5694432" cy="612672"/>
      </dsp:txXfrm>
    </dsp:sp>
    <dsp:sp modelId="{9B6B75B5-7DDE-41D2-8A63-34CF855A43A2}">
      <dsp:nvSpPr>
        <dsp:cNvPr id="0" name=""/>
        <dsp:cNvSpPr/>
      </dsp:nvSpPr>
      <dsp:spPr>
        <a:xfrm>
          <a:off x="0" y="1388712"/>
          <a:ext cx="8229600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5F3C2AFB-4C18-45A9-8930-B1C22715724A}">
      <dsp:nvSpPr>
        <dsp:cNvPr id="0" name=""/>
        <dsp:cNvSpPr/>
      </dsp:nvSpPr>
      <dsp:spPr>
        <a:xfrm>
          <a:off x="411480" y="1049232"/>
          <a:ext cx="5760720" cy="67896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6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Fogyasztási trendek, bázisértékek és fajlagos értékek meghatározása</a:t>
          </a:r>
          <a:endParaRPr lang="hu-HU" sz="16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44624" y="1082376"/>
        <a:ext cx="5694432" cy="612672"/>
      </dsp:txXfrm>
    </dsp:sp>
    <dsp:sp modelId="{3D5974F7-80C6-4F27-B7F5-E7327617C64A}">
      <dsp:nvSpPr>
        <dsp:cNvPr id="0" name=""/>
        <dsp:cNvSpPr/>
      </dsp:nvSpPr>
      <dsp:spPr>
        <a:xfrm>
          <a:off x="0" y="2431992"/>
          <a:ext cx="8229600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173695B8-086E-42DE-8516-9FE619B26A0E}">
      <dsp:nvSpPr>
        <dsp:cNvPr id="0" name=""/>
        <dsp:cNvSpPr/>
      </dsp:nvSpPr>
      <dsp:spPr>
        <a:xfrm>
          <a:off x="411480" y="2092512"/>
          <a:ext cx="5760720" cy="67896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6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Energiapazarlási pontok megkeresése és bemutatása</a:t>
          </a:r>
          <a:endParaRPr lang="hu-HU" sz="16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44624" y="2125656"/>
        <a:ext cx="5694432" cy="612672"/>
      </dsp:txXfrm>
    </dsp:sp>
    <dsp:sp modelId="{1D77932B-0770-4EC4-93E6-17B1C961C6C9}">
      <dsp:nvSpPr>
        <dsp:cNvPr id="0" name=""/>
        <dsp:cNvSpPr/>
      </dsp:nvSpPr>
      <dsp:spPr>
        <a:xfrm>
          <a:off x="0" y="3475272"/>
          <a:ext cx="8229600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619872AC-AB11-49D3-B394-C935A410C5FE}">
      <dsp:nvSpPr>
        <dsp:cNvPr id="0" name=""/>
        <dsp:cNvSpPr/>
      </dsp:nvSpPr>
      <dsp:spPr>
        <a:xfrm>
          <a:off x="370385" y="3124942"/>
          <a:ext cx="5760720" cy="67896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Költséghatékonyabb energia-felhasználási módok feltárása és elemzése, megújuló energiaforrások  és fejlettebb eljárások/ berendezések alkalmazási lehetőségeinek bemutatása</a:t>
          </a:r>
          <a:endParaRPr lang="hu-HU" sz="14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03529" y="3158086"/>
        <a:ext cx="5694432" cy="612672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3343E86-3497-44C5-8325-7C6E4ABF82B8}">
      <dsp:nvSpPr>
        <dsp:cNvPr id="0" name=""/>
        <dsp:cNvSpPr/>
      </dsp:nvSpPr>
      <dsp:spPr>
        <a:xfrm>
          <a:off x="617219" y="0"/>
          <a:ext cx="6995160" cy="4060825"/>
        </a:xfrm>
        <a:prstGeom prst="rightArrow">
          <a:avLst/>
        </a:prstGeom>
        <a:gradFill rotWithShape="0">
          <a:gsLst>
            <a:gs pos="0">
              <a:schemeClr val="accent2">
                <a:tint val="4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tint val="4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tint val="4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</dsp:sp>
    <dsp:sp modelId="{6102ADA9-D047-42DD-8628-F21878F4A427}">
      <dsp:nvSpPr>
        <dsp:cNvPr id="0" name=""/>
        <dsp:cNvSpPr/>
      </dsp:nvSpPr>
      <dsp:spPr>
        <a:xfrm>
          <a:off x="879" y="1218247"/>
          <a:ext cx="2500172" cy="1624330"/>
        </a:xfrm>
        <a:prstGeom prst="roundRect">
          <a:avLst/>
        </a:prstGeom>
        <a:gradFill rotWithShape="0">
          <a:gsLst>
            <a:gs pos="0">
              <a:schemeClr val="accent2">
                <a:shade val="8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Érintett nagyvállalatok tájékoztatása az energetikai auditálási kötelezettségről (2015. október)</a:t>
          </a:r>
          <a:endParaRPr lang="hu-HU" sz="14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80172" y="1297540"/>
        <a:ext cx="2341586" cy="1465744"/>
      </dsp:txXfrm>
    </dsp:sp>
    <dsp:sp modelId="{B6189F10-7739-458A-9CAB-D9CDFEE51980}">
      <dsp:nvSpPr>
        <dsp:cNvPr id="0" name=""/>
        <dsp:cNvSpPr/>
      </dsp:nvSpPr>
      <dsp:spPr>
        <a:xfrm>
          <a:off x="2864713" y="1218247"/>
          <a:ext cx="2500172" cy="1624330"/>
        </a:xfrm>
        <a:prstGeom prst="roundRect">
          <a:avLst/>
        </a:prstGeom>
        <a:gradFill rotWithShape="0">
          <a:gsLst>
            <a:gs pos="0">
              <a:schemeClr val="accent2">
                <a:shade val="80000"/>
                <a:hueOff val="-17936"/>
                <a:satOff val="-2012"/>
                <a:lumOff val="12840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-17936"/>
                <a:satOff val="-2012"/>
                <a:lumOff val="12840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-17936"/>
                <a:satOff val="-2012"/>
                <a:lumOff val="1284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A teljesítés ellenőrzése: a nagyvállalatok felhívása nyilatkozattételre     (rendelkezik –e  EN ISO 50 001 szabványnak megfelelő energiagazdálkodási rendszerrel vagy energetikai audittal)</a:t>
          </a:r>
          <a:endParaRPr lang="hu-HU" sz="14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944006" y="1297540"/>
        <a:ext cx="2341586" cy="1465744"/>
      </dsp:txXfrm>
    </dsp:sp>
    <dsp:sp modelId="{A3359BED-E889-4726-B3E5-5BEE21F423E6}">
      <dsp:nvSpPr>
        <dsp:cNvPr id="0" name=""/>
        <dsp:cNvSpPr/>
      </dsp:nvSpPr>
      <dsp:spPr>
        <a:xfrm>
          <a:off x="5728548" y="1218247"/>
          <a:ext cx="2500172" cy="1624330"/>
        </a:xfrm>
        <a:prstGeom prst="roundRect">
          <a:avLst/>
        </a:prstGeom>
        <a:gradFill rotWithShape="0">
          <a:gsLst>
            <a:gs pos="0">
              <a:schemeClr val="accent2">
                <a:shade val="80000"/>
                <a:hueOff val="-35872"/>
                <a:satOff val="-4024"/>
                <a:lumOff val="25680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-35872"/>
                <a:satOff val="-4024"/>
                <a:lumOff val="25680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-35872"/>
                <a:satOff val="-4024"/>
                <a:lumOff val="2568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Kötelező energetikai auditok jogszabályi megfelelőségének ellenőrzése: a MEKH a  tárgyévet megelőző évben elvégzett auditok statisztikailag jelentős hányadát ellenőrzi</a:t>
          </a:r>
          <a:endParaRPr lang="hu-HU" sz="14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807841" y="1297540"/>
        <a:ext cx="2341586" cy="146574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396B62-0131-4F0E-B1C6-48DECC36E708}" type="datetimeFigureOut">
              <a:rPr lang="hu-HU" smtClean="0"/>
              <a:pPr/>
              <a:t>2015.10.12.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20B02B-BF76-4FA8-ADE5-C5AC3E080412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659784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ím 1"/>
          <p:cNvSpPr txBox="1">
            <a:spLocks/>
          </p:cNvSpPr>
          <p:nvPr userDrawn="1"/>
        </p:nvSpPr>
        <p:spPr>
          <a:xfrm>
            <a:off x="0" y="2276872"/>
            <a:ext cx="9144000" cy="864096"/>
          </a:xfrm>
          <a:prstGeom prst="rect">
            <a:avLst/>
          </a:prstGeom>
          <a:solidFill>
            <a:srgbClr val="CC0000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hu-H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Cím 1"/>
          <p:cNvSpPr>
            <a:spLocks noGrp="1"/>
          </p:cNvSpPr>
          <p:nvPr>
            <p:ph type="ctrTitle" hasCustomPrompt="1"/>
          </p:nvPr>
        </p:nvSpPr>
        <p:spPr>
          <a:xfrm>
            <a:off x="685800" y="2060848"/>
            <a:ext cx="7772400" cy="1470025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hu-H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Prezentáció címe</a:t>
            </a:r>
            <a:endParaRPr lang="hu-H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Alcím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Prezentáció alcíme</a:t>
            </a:r>
            <a:endParaRPr lang="hu-H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églalap 8"/>
          <p:cNvSpPr/>
          <p:nvPr userDrawn="1"/>
        </p:nvSpPr>
        <p:spPr>
          <a:xfrm>
            <a:off x="0" y="3212976"/>
            <a:ext cx="9144000" cy="72008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pic>
        <p:nvPicPr>
          <p:cNvPr id="11" name="Kép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635896" y="260648"/>
            <a:ext cx="1800000" cy="1800000"/>
          </a:xfrm>
          <a:prstGeom prst="rect">
            <a:avLst/>
          </a:prstGeom>
        </p:spPr>
      </p:pic>
      <p:pic>
        <p:nvPicPr>
          <p:cNvPr id="8" name="Kép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259632" y="5877272"/>
            <a:ext cx="7056784" cy="5880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5727117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F6B6A90-31A5-468E-B119-9C640D3EE72A}" type="datetimeFigureOut">
              <a:rPr lang="hu-HU" smtClean="0"/>
              <a:pPr/>
              <a:t>2015.10.12.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EE909-E24B-439D-BCE9-077F9F647E87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31166623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F6B6A90-31A5-468E-B119-9C640D3EE72A}" type="datetimeFigureOut">
              <a:rPr lang="hu-HU" smtClean="0"/>
              <a:pPr/>
              <a:t>2015.10.12.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EE909-E24B-439D-BCE9-077F9F647E87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6394466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061048"/>
          </a:xfrm>
        </p:spPr>
        <p:txBody>
          <a:bodyPr/>
          <a:lstStyle/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EE909-E24B-439D-BCE9-077F9F647E87}" type="slidenum">
              <a:rPr lang="hu-HU" smtClean="0"/>
              <a:pPr/>
              <a:t>‹#›</a:t>
            </a:fld>
            <a:endParaRPr lang="hu-HU"/>
          </a:p>
        </p:txBody>
      </p:sp>
      <p:cxnSp>
        <p:nvCxnSpPr>
          <p:cNvPr id="7" name="Egyenes összekötő 6"/>
          <p:cNvCxnSpPr/>
          <p:nvPr userDrawn="1"/>
        </p:nvCxnSpPr>
        <p:spPr>
          <a:xfrm>
            <a:off x="467544" y="5805264"/>
            <a:ext cx="8208912" cy="0"/>
          </a:xfrm>
          <a:prstGeom prst="line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Kép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224136" y="6093296"/>
            <a:ext cx="4572000" cy="492753"/>
          </a:xfrm>
          <a:prstGeom prst="rect">
            <a:avLst/>
          </a:prstGeom>
        </p:spPr>
      </p:pic>
      <p:pic>
        <p:nvPicPr>
          <p:cNvPr id="9" name="Kép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23528" y="5877272"/>
            <a:ext cx="900000" cy="9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5146260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39890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39890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EE909-E24B-439D-BCE9-077F9F647E87}" type="slidenum">
              <a:rPr lang="hu-HU" smtClean="0"/>
              <a:pPr/>
              <a:t>‹#›</a:t>
            </a:fld>
            <a:endParaRPr lang="hu-HU"/>
          </a:p>
        </p:txBody>
      </p:sp>
      <p:cxnSp>
        <p:nvCxnSpPr>
          <p:cNvPr id="8" name="Egyenes összekötő 7"/>
          <p:cNvCxnSpPr/>
          <p:nvPr userDrawn="1"/>
        </p:nvCxnSpPr>
        <p:spPr>
          <a:xfrm>
            <a:off x="467544" y="5805264"/>
            <a:ext cx="8208912" cy="0"/>
          </a:xfrm>
          <a:prstGeom prst="line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Kép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224136" y="6104599"/>
            <a:ext cx="4572000" cy="492753"/>
          </a:xfrm>
          <a:prstGeom prst="rect">
            <a:avLst/>
          </a:prstGeom>
        </p:spPr>
      </p:pic>
      <p:pic>
        <p:nvPicPr>
          <p:cNvPr id="10" name="Kép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23528" y="5877272"/>
            <a:ext cx="900000" cy="9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9917209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41436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41436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EE909-E24B-439D-BCE9-077F9F647E87}" type="slidenum">
              <a:rPr lang="hu-HU" smtClean="0"/>
              <a:pPr/>
              <a:t>‹#›</a:t>
            </a:fld>
            <a:endParaRPr lang="hu-HU"/>
          </a:p>
        </p:txBody>
      </p:sp>
      <p:cxnSp>
        <p:nvCxnSpPr>
          <p:cNvPr id="10" name="Egyenes összekötő 9"/>
          <p:cNvCxnSpPr/>
          <p:nvPr userDrawn="1"/>
        </p:nvCxnSpPr>
        <p:spPr>
          <a:xfrm>
            <a:off x="467544" y="5805264"/>
            <a:ext cx="8208912" cy="0"/>
          </a:xfrm>
          <a:prstGeom prst="line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Kép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224136" y="6093296"/>
            <a:ext cx="4572000" cy="492753"/>
          </a:xfrm>
          <a:prstGeom prst="rect">
            <a:avLst/>
          </a:prstGeom>
        </p:spPr>
      </p:pic>
      <p:pic>
        <p:nvPicPr>
          <p:cNvPr id="12" name="Kép 1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23528" y="5877272"/>
            <a:ext cx="900000" cy="9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7041193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22190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dirty="0" smtClean="0"/>
              <a:t>Mintaszöveg szerkesztése</a:t>
            </a: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EE909-E24B-439D-BCE9-077F9F647E87}" type="slidenum">
              <a:rPr lang="hu-HU" smtClean="0"/>
              <a:pPr/>
              <a:t>‹#›</a:t>
            </a:fld>
            <a:endParaRPr lang="hu-HU"/>
          </a:p>
        </p:txBody>
      </p:sp>
      <p:cxnSp>
        <p:nvCxnSpPr>
          <p:cNvPr id="8" name="Egyenes összekötő 7"/>
          <p:cNvCxnSpPr/>
          <p:nvPr userDrawn="1"/>
        </p:nvCxnSpPr>
        <p:spPr>
          <a:xfrm>
            <a:off x="467544" y="5805264"/>
            <a:ext cx="8208912" cy="0"/>
          </a:xfrm>
          <a:prstGeom prst="line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Kép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224136" y="6093296"/>
            <a:ext cx="4572000" cy="492753"/>
          </a:xfrm>
          <a:prstGeom prst="rect">
            <a:avLst/>
          </a:prstGeom>
        </p:spPr>
      </p:pic>
      <p:pic>
        <p:nvPicPr>
          <p:cNvPr id="10" name="Kép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23528" y="5877272"/>
            <a:ext cx="900000" cy="9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8719497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F6B6A90-31A5-468E-B119-9C640D3EE72A}" type="datetimeFigureOut">
              <a:rPr lang="hu-HU" smtClean="0"/>
              <a:pPr/>
              <a:t>2015.10.12.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EE909-E24B-439D-BCE9-077F9F647E87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24517395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F6B6A90-31A5-468E-B119-9C640D3EE72A}" type="datetimeFigureOut">
              <a:rPr lang="hu-HU" smtClean="0"/>
              <a:pPr/>
              <a:t>2015.10.12.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EE909-E24B-439D-BCE9-077F9F647E87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13361362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dirty="0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F6B6A90-31A5-468E-B119-9C640D3EE72A}" type="datetimeFigureOut">
              <a:rPr lang="hu-HU" smtClean="0"/>
              <a:pPr/>
              <a:t>2015.10.12.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EE909-E24B-439D-BCE9-077F9F647E87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30146389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F6B6A90-31A5-468E-B119-9C640D3EE72A}" type="datetimeFigureOut">
              <a:rPr lang="hu-HU" smtClean="0"/>
              <a:pPr/>
              <a:t>2015.10.12.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EE909-E24B-439D-BCE9-077F9F647E87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18465051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C67EE909-E24B-439D-BCE9-077F9F647E87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xmlns="" val="471834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7" r:id="rId5"/>
    <p:sldLayoutId id="2147483654" r:id="rId6"/>
    <p:sldLayoutId id="2147483655" r:id="rId7"/>
    <p:sldLayoutId id="2147483651" r:id="rId8"/>
    <p:sldLayoutId id="2147483656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mailto:ESFOtitkarsag@mekh.hu" TargetMode="External"/><Relationship Id="rId2" Type="http://schemas.openxmlformats.org/officeDocument/2006/relationships/hyperlink" Target="http://www.mekh.hu/download/f/08/10000/gyik_150916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hyperlink" Target="mailto:totht@mekh.hu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ctrTitle"/>
          </p:nvPr>
        </p:nvSpPr>
        <p:spPr>
          <a:xfrm>
            <a:off x="683568" y="1988840"/>
            <a:ext cx="7772400" cy="1470025"/>
          </a:xfrm>
        </p:spPr>
        <p:txBody>
          <a:bodyPr>
            <a:normAutofit/>
          </a:bodyPr>
          <a:lstStyle/>
          <a:p>
            <a:r>
              <a:rPr lang="hu-HU" sz="1800" dirty="0" smtClean="0"/>
              <a:t> </a:t>
            </a:r>
            <a:r>
              <a:rPr lang="hu-HU" sz="1600" b="1" dirty="0"/>
              <a:t>Ipari létesítmények </a:t>
            </a:r>
            <a:r>
              <a:rPr lang="hu-HU" sz="1600" b="1" dirty="0" smtClean="0"/>
              <a:t>Budapest, </a:t>
            </a:r>
            <a:br>
              <a:rPr lang="hu-HU" sz="1600" b="1" dirty="0" smtClean="0"/>
            </a:br>
            <a:r>
              <a:rPr lang="hu-HU" sz="1600" b="1" dirty="0" smtClean="0"/>
              <a:t>energiahatékonysági törvény bemutatása</a:t>
            </a:r>
            <a:endParaRPr lang="hu-HU" sz="1600" b="1" dirty="0"/>
          </a:p>
        </p:txBody>
      </p:sp>
      <p:sp>
        <p:nvSpPr>
          <p:cNvPr id="5" name="Alcím 4"/>
          <p:cNvSpPr>
            <a:spLocks noGrp="1"/>
          </p:cNvSpPr>
          <p:nvPr>
            <p:ph type="subTitle" idx="1"/>
          </p:nvPr>
        </p:nvSpPr>
        <p:spPr>
          <a:xfrm>
            <a:off x="1403648" y="3501008"/>
            <a:ext cx="6400800" cy="1752600"/>
          </a:xfrm>
        </p:spPr>
        <p:txBody>
          <a:bodyPr>
            <a:normAutofit fontScale="85000" lnSpcReduction="10000"/>
          </a:bodyPr>
          <a:lstStyle/>
          <a:p>
            <a:r>
              <a:rPr lang="hu-HU" sz="2000" b="1" dirty="0" smtClean="0"/>
              <a:t>Tóth Tamás</a:t>
            </a:r>
          </a:p>
          <a:p>
            <a:r>
              <a:rPr lang="hu-HU" sz="2000" dirty="0" smtClean="0"/>
              <a:t>főosztályvezető</a:t>
            </a:r>
          </a:p>
          <a:p>
            <a:endParaRPr lang="hu-HU" sz="2000" b="1" dirty="0" smtClean="0"/>
          </a:p>
          <a:p>
            <a:endParaRPr lang="hu-HU" sz="2000" dirty="0" smtClean="0"/>
          </a:p>
          <a:p>
            <a:endParaRPr lang="hu-HU" sz="2000" dirty="0"/>
          </a:p>
          <a:p>
            <a:r>
              <a:rPr lang="hu-HU" sz="2000" dirty="0" smtClean="0"/>
              <a:t>Budapest, 2015. szeptember 25.</a:t>
            </a:r>
          </a:p>
          <a:p>
            <a:endParaRPr lang="hu-HU" sz="2000" dirty="0"/>
          </a:p>
        </p:txBody>
      </p:sp>
    </p:spTree>
    <p:extLst>
      <p:ext uri="{BB962C8B-B14F-4D97-AF65-F5344CB8AC3E}">
        <p14:creationId xmlns:p14="http://schemas.microsoft.com/office/powerpoint/2010/main" xmlns="" val="2495217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dirty="0" smtClean="0"/>
              <a:t>Energetikai auditálási kötelezettség</a:t>
            </a:r>
            <a:endParaRPr lang="hu-HU" dirty="0"/>
          </a:p>
        </p:txBody>
      </p:sp>
      <p:graphicFrame>
        <p:nvGraphicFramePr>
          <p:cNvPr id="5" name="Tartalom helye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082110452"/>
              </p:ext>
            </p:extLst>
          </p:nvPr>
        </p:nvGraphicFramePr>
        <p:xfrm>
          <a:off x="457200" y="1600200"/>
          <a:ext cx="8229600" cy="40608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3421934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églalap 3"/>
          <p:cNvSpPr/>
          <p:nvPr/>
        </p:nvSpPr>
        <p:spPr>
          <a:xfrm>
            <a:off x="0" y="2708920"/>
            <a:ext cx="9144000" cy="1224136"/>
          </a:xfrm>
          <a:prstGeom prst="rect">
            <a:avLst/>
          </a:prstGeom>
          <a:solidFill>
            <a:srgbClr val="CC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>
              <a:solidFill>
                <a:schemeClr val="bg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pPr algn="ctr"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pPr algn="ctr">
              <a:buNone/>
            </a:pPr>
            <a:r>
              <a:rPr lang="hu-HU" b="1" dirty="0" smtClean="0">
                <a:solidFill>
                  <a:schemeClr val="bg1"/>
                </a:solidFill>
              </a:rPr>
              <a:t>II/1. Ki köteles energetikai auditálást végeztetni?</a:t>
            </a:r>
            <a:endParaRPr lang="en-US" b="1" dirty="0" smtClean="0">
              <a:solidFill>
                <a:schemeClr val="bg1"/>
              </a:solidFill>
            </a:endParaRPr>
          </a:p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29838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u-HU" dirty="0" smtClean="0"/>
              <a:t>Nagyvállalatok I. 	                                  </a:t>
            </a:r>
            <a:r>
              <a:rPr lang="hu-HU" sz="4000" b="1" dirty="0"/>
              <a:t>K</a:t>
            </a:r>
            <a:r>
              <a:rPr lang="hu-HU" sz="4000" b="1" dirty="0" smtClean="0"/>
              <a:t>i minősül nagyvállalatnak?</a:t>
            </a:r>
            <a:endParaRPr lang="hu-HU" sz="40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 algn="just"/>
            <a:r>
              <a:rPr lang="hu-HU" dirty="0"/>
              <a:t>A</a:t>
            </a:r>
            <a:r>
              <a:rPr lang="hu-HU" dirty="0" smtClean="0"/>
              <a:t> kis- és </a:t>
            </a:r>
            <a:r>
              <a:rPr lang="hu-HU" dirty="0"/>
              <a:t>középvállalkozások, fejlődésük támogatásáról szóló 2004. évi XXXIV. t</a:t>
            </a:r>
            <a:r>
              <a:rPr lang="hu-HU" dirty="0" smtClean="0"/>
              <a:t>örvény (kkv. törvény) </a:t>
            </a:r>
            <a:r>
              <a:rPr lang="hu-HU" dirty="0"/>
              <a:t>alapján mikro-</a:t>
            </a:r>
            <a:r>
              <a:rPr lang="hu-HU" dirty="0" smtClean="0"/>
              <a:t>, kis- és </a:t>
            </a:r>
            <a:r>
              <a:rPr lang="hu-HU" dirty="0"/>
              <a:t>középvállalkozásnak nem minősülő </a:t>
            </a:r>
            <a:r>
              <a:rPr lang="hu-HU" dirty="0" smtClean="0"/>
              <a:t>vállalkozás.</a:t>
            </a:r>
            <a:endParaRPr lang="hu-HU" dirty="0"/>
          </a:p>
          <a:p>
            <a:pPr lvl="0" algn="just"/>
            <a:r>
              <a:rPr lang="hu-HU" dirty="0" smtClean="0"/>
              <a:t>A fent hivatkozott törvényben meghatározott értékek </a:t>
            </a:r>
            <a:r>
              <a:rPr lang="hu-HU" dirty="0"/>
              <a:t>megállapítása során a kapcsolódó vállalkozások és a partnervállalkozások adatait is figyelembe kell </a:t>
            </a:r>
            <a:r>
              <a:rPr lang="hu-HU" dirty="0" smtClean="0"/>
              <a:t>venni.</a:t>
            </a:r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xmlns="" val="689716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u-HU" dirty="0"/>
              <a:t>Nagyvállalatok </a:t>
            </a:r>
            <a:r>
              <a:rPr lang="hu-HU" dirty="0" smtClean="0"/>
              <a:t>II. </a:t>
            </a:r>
            <a:r>
              <a:rPr lang="hu-HU" dirty="0"/>
              <a:t> </a:t>
            </a:r>
            <a:r>
              <a:rPr lang="hu-HU" dirty="0" smtClean="0"/>
              <a:t>                               </a:t>
            </a:r>
            <a:r>
              <a:rPr lang="hu-HU" b="1" dirty="0"/>
              <a:t>K</a:t>
            </a:r>
            <a:r>
              <a:rPr lang="hu-HU" b="1" dirty="0" smtClean="0"/>
              <a:t>i </a:t>
            </a:r>
            <a:r>
              <a:rPr lang="hu-HU" b="1" dirty="0"/>
              <a:t>minősül nagyvállalatnak?</a:t>
            </a:r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389149135"/>
              </p:ext>
            </p:extLst>
          </p:nvPr>
        </p:nvGraphicFramePr>
        <p:xfrm>
          <a:off x="827586" y="1700808"/>
          <a:ext cx="7632846" cy="3816425"/>
        </p:xfrm>
        <a:graphic>
          <a:graphicData uri="http://schemas.openxmlformats.org/drawingml/2006/table">
            <a:tbl>
              <a:tblPr firstRow="1" firstCol="1" bandRow="1">
                <a:tableStyleId>{8A107856-5554-42FB-B03E-39F5DBC370BA}</a:tableStyleId>
              </a:tblPr>
              <a:tblGrid>
                <a:gridCol w="1600920"/>
                <a:gridCol w="894692"/>
                <a:gridCol w="734186"/>
                <a:gridCol w="734186"/>
                <a:gridCol w="733152"/>
                <a:gridCol w="734186"/>
                <a:gridCol w="734186"/>
                <a:gridCol w="734186"/>
                <a:gridCol w="733152"/>
              </a:tblGrid>
              <a:tr h="8430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 dirty="0">
                          <a:effectLst/>
                        </a:rPr>
                        <a:t>Vizsgálandó kritériumok</a:t>
                      </a:r>
                      <a:endParaRPr lang="hu-H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 gridSpan="8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kern="1200" dirty="0">
                          <a:effectLst/>
                        </a:rPr>
                        <a:t>         Lehetséges változatok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effectLst/>
                        </a:rPr>
                        <a:t> </a:t>
                      </a:r>
                      <a:endParaRPr lang="hu-H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85820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 dirty="0" err="1">
                          <a:effectLst/>
                        </a:rPr>
                        <a:t>Foglalkoztatotti</a:t>
                      </a:r>
                      <a:r>
                        <a:rPr lang="hu-HU" sz="1100" dirty="0">
                          <a:effectLst/>
                        </a:rPr>
                        <a:t> létszám</a:t>
                      </a:r>
                      <a:endParaRPr lang="hu-H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000" dirty="0">
                          <a:effectLst/>
                        </a:rPr>
                        <a:t>&lt; 250 fő</a:t>
                      </a:r>
                      <a:endParaRPr lang="hu-H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000" dirty="0">
                          <a:effectLst/>
                        </a:rPr>
                        <a:t>&lt;250 fő</a:t>
                      </a:r>
                      <a:endParaRPr lang="hu-H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000" dirty="0">
                          <a:effectLst/>
                        </a:rPr>
                        <a:t>&lt;250 fő</a:t>
                      </a:r>
                      <a:endParaRPr lang="hu-H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000" dirty="0">
                          <a:effectLst/>
                        </a:rPr>
                        <a:t>≥250 fő</a:t>
                      </a:r>
                      <a:endParaRPr lang="hu-HU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000" dirty="0">
                          <a:effectLst/>
                        </a:rPr>
                        <a:t>≥250 fő</a:t>
                      </a:r>
                      <a:endParaRPr lang="hu-HU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000" dirty="0">
                          <a:effectLst/>
                        </a:rPr>
                        <a:t>≥250 fő</a:t>
                      </a:r>
                      <a:endParaRPr lang="hu-HU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000" dirty="0">
                          <a:effectLst/>
                        </a:rPr>
                        <a:t>&lt;250 fő</a:t>
                      </a:r>
                      <a:endParaRPr lang="hu-HU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000" dirty="0">
                          <a:effectLst/>
                        </a:rPr>
                        <a:t>≥250 fő</a:t>
                      </a:r>
                      <a:endParaRPr lang="hu-H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8430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 dirty="0">
                          <a:effectLst/>
                        </a:rPr>
                        <a:t>Éves nettó árbevétel</a:t>
                      </a:r>
                      <a:endParaRPr lang="hu-H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000" dirty="0">
                          <a:effectLst/>
                        </a:rPr>
                        <a:t>≤ 50 M EUR</a:t>
                      </a:r>
                      <a:endParaRPr lang="hu-H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000" dirty="0">
                          <a:effectLst/>
                        </a:rPr>
                        <a:t>&gt;50 M EUR</a:t>
                      </a:r>
                      <a:endParaRPr lang="hu-H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000" dirty="0">
                          <a:effectLst/>
                        </a:rPr>
                        <a:t>≤50 M EUR</a:t>
                      </a:r>
                      <a:endParaRPr lang="hu-H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000" dirty="0">
                          <a:effectLst/>
                        </a:rPr>
                        <a:t>&lt;50 M EUR</a:t>
                      </a:r>
                      <a:endParaRPr lang="hu-HU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000" dirty="0">
                          <a:effectLst/>
                        </a:rPr>
                        <a:t>≤50 M EUR</a:t>
                      </a:r>
                      <a:endParaRPr lang="hu-HU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000" dirty="0">
                          <a:effectLst/>
                        </a:rPr>
                        <a:t>&gt;50 M EUR</a:t>
                      </a:r>
                      <a:endParaRPr lang="hu-HU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000" dirty="0">
                          <a:effectLst/>
                        </a:rPr>
                        <a:t>&gt;50 M EUR</a:t>
                      </a:r>
                      <a:endParaRPr lang="hu-HU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000" dirty="0">
                          <a:effectLst/>
                        </a:rPr>
                        <a:t>&gt;50 M EUR</a:t>
                      </a:r>
                      <a:endParaRPr lang="hu-H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8430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 dirty="0">
                          <a:effectLst/>
                        </a:rPr>
                        <a:t>Mérlegfőösszeg</a:t>
                      </a:r>
                      <a:endParaRPr lang="hu-H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000" dirty="0">
                          <a:effectLst/>
                        </a:rPr>
                        <a:t>≤ 43 M EUR</a:t>
                      </a:r>
                      <a:endParaRPr lang="hu-H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000" dirty="0">
                          <a:effectLst/>
                        </a:rPr>
                        <a:t>≤43 M EUR</a:t>
                      </a:r>
                      <a:endParaRPr lang="hu-H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000" dirty="0">
                          <a:effectLst/>
                        </a:rPr>
                        <a:t>&gt;43 M EUR</a:t>
                      </a:r>
                      <a:endParaRPr lang="hu-H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000" dirty="0">
                          <a:effectLst/>
                        </a:rPr>
                        <a:t>≤43 M EUR</a:t>
                      </a:r>
                      <a:endParaRPr lang="hu-HU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000" dirty="0">
                          <a:effectLst/>
                        </a:rPr>
                        <a:t>&gt;43 M EUR</a:t>
                      </a:r>
                      <a:endParaRPr lang="hu-HU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000" dirty="0">
                          <a:effectLst/>
                        </a:rPr>
                        <a:t>≤43 M EUR</a:t>
                      </a:r>
                      <a:endParaRPr lang="hu-HU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000" dirty="0">
                          <a:effectLst/>
                        </a:rPr>
                        <a:t>&gt;43 M EUR</a:t>
                      </a:r>
                      <a:endParaRPr lang="hu-HU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000" dirty="0">
                          <a:effectLst/>
                        </a:rPr>
                        <a:t>&gt;43 M EUR</a:t>
                      </a:r>
                      <a:endParaRPr lang="hu-H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429101">
                <a:tc>
                  <a:txBody>
                    <a:bodyPr/>
                    <a:lstStyle/>
                    <a:p>
                      <a:endParaRPr lang="hu-HU" sz="1000" dirty="0">
                        <a:effectLst/>
                        <a:latin typeface="Calibri"/>
                      </a:endParaRPr>
                    </a:p>
                  </a:txBody>
                  <a:tcPr marL="44450" marR="44450" marT="0" marB="0" anchor="b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 dirty="0">
                          <a:effectLst/>
                        </a:rPr>
                        <a:t>KKV</a:t>
                      </a:r>
                      <a:endParaRPr lang="hu-H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 dirty="0">
                          <a:effectLst/>
                        </a:rPr>
                        <a:t>Nagyvállalat</a:t>
                      </a:r>
                      <a:endParaRPr lang="hu-H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671876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u-HU" dirty="0"/>
              <a:t>Nagyvállalatok </a:t>
            </a:r>
            <a:r>
              <a:rPr lang="hu-HU" dirty="0" smtClean="0"/>
              <a:t>III.                                    </a:t>
            </a:r>
            <a:r>
              <a:rPr lang="hu-HU" b="1" dirty="0" smtClean="0"/>
              <a:t>Ki minősül nagyvállalatnak?</a:t>
            </a:r>
            <a:endParaRPr lang="hu-HU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endParaRPr lang="hu-HU" dirty="0" smtClean="0"/>
          </a:p>
          <a:p>
            <a:pPr algn="just"/>
            <a:r>
              <a:rPr lang="hu-HU" dirty="0" smtClean="0"/>
              <a:t>Nagyvállalatnak </a:t>
            </a:r>
            <a:r>
              <a:rPr lang="hu-HU" dirty="0"/>
              <a:t>minősül a kkv törvény 3. § (4) alapján az a vállalkozás is, melyben az </a:t>
            </a:r>
            <a:r>
              <a:rPr lang="hu-HU" b="1" dirty="0"/>
              <a:t>állam vagy az önkormányzat közvetlen vagy közvetett tulajdoni részesedése- </a:t>
            </a:r>
            <a:r>
              <a:rPr lang="hu-HU" dirty="0"/>
              <a:t>tőke vagy szavazati joga alapján- külön-külön vagy együttesen </a:t>
            </a:r>
            <a:r>
              <a:rPr lang="hu-HU" b="1" dirty="0"/>
              <a:t>meghaladja a 25 %-ot</a:t>
            </a:r>
            <a:r>
              <a:rPr lang="hu-HU" dirty="0"/>
              <a:t>. </a:t>
            </a:r>
            <a:endParaRPr lang="hu-HU" dirty="0" smtClean="0"/>
          </a:p>
          <a:p>
            <a:pPr algn="just"/>
            <a:r>
              <a:rPr lang="hu-HU" dirty="0" smtClean="0"/>
              <a:t>A </a:t>
            </a:r>
            <a:r>
              <a:rPr lang="hu-HU" dirty="0"/>
              <a:t>fenti feltételeknek megfelelő vállalkozás sem minősül azonban nagyvállalatnak abban az esetben, ha megfelel a kkv törvény 19. § 1. pontjában szereplő valamely feltételnek (</a:t>
            </a:r>
            <a:r>
              <a:rPr lang="hu-HU" dirty="0" smtClean="0"/>
              <a:t>pl. amennyiben </a:t>
            </a:r>
            <a:r>
              <a:rPr lang="hu-HU" dirty="0"/>
              <a:t>évi 10 millió eurót, illetve az annak megfelelő forintösszeget meg nem haladó költségvetéssel és kevesebb, mint 5000 lakossal rendelkező helyi </a:t>
            </a:r>
            <a:r>
              <a:rPr lang="hu-HU" dirty="0" smtClean="0"/>
              <a:t>önkormányzatoknak van 25 %-ot meghaladó tulajdonrésze a vállalkozásban).</a:t>
            </a:r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xmlns="" val="1827194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u-HU" dirty="0"/>
              <a:t>K</a:t>
            </a:r>
            <a:r>
              <a:rPr lang="hu-HU" dirty="0" smtClean="0"/>
              <a:t>apcsolódó </a:t>
            </a:r>
            <a:r>
              <a:rPr lang="hu-HU" dirty="0"/>
              <a:t>vagy partnervállalkozások</a:t>
            </a:r>
          </a:p>
        </p:txBody>
      </p:sp>
      <p:graphicFrame>
        <p:nvGraphicFramePr>
          <p:cNvPr id="5" name="Tartalom helye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120282535"/>
              </p:ext>
            </p:extLst>
          </p:nvPr>
        </p:nvGraphicFramePr>
        <p:xfrm>
          <a:off x="395536" y="1268760"/>
          <a:ext cx="8291264" cy="43922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1241840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hu-HU" sz="4000" dirty="0"/>
              <a:t>Kapcsolódó vagy partnervállalkozásra vonatkozó speciális rendelkezések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hu-HU" sz="2400" dirty="0"/>
              <a:t>A</a:t>
            </a:r>
            <a:r>
              <a:rPr lang="hu-HU" sz="2400" dirty="0" smtClean="0"/>
              <a:t> kapcsolódó és partnervállalkozásoknak nem kell külön                EN ISO 50 001 tanúsítványt küldeniük a Hivatalnak, amennyiben a nagyvállalat egészére vonatkozó tanúsítvány már megküldésre került.</a:t>
            </a:r>
          </a:p>
          <a:p>
            <a:pPr algn="just"/>
            <a:r>
              <a:rPr lang="hu-HU" sz="2400" dirty="0"/>
              <a:t>A</a:t>
            </a:r>
            <a:r>
              <a:rPr lang="hu-HU" sz="2400" dirty="0" smtClean="0"/>
              <a:t> </a:t>
            </a:r>
            <a:r>
              <a:rPr lang="hu-HU" sz="2400" dirty="0"/>
              <a:t>kapcsolódó és </a:t>
            </a:r>
            <a:r>
              <a:rPr lang="hu-HU" sz="2400" dirty="0" smtClean="0"/>
              <a:t>partnervállalkozásoknak nem kell energetikai auditálást végeztetniük, amennyiben a végsőenergia-fogyasztásuk nem éri el a nagyvállalat végsőenergia-fogyasztásának 5 %-át (</a:t>
            </a:r>
            <a:r>
              <a:rPr lang="hu-HU" sz="2400" dirty="0"/>
              <a:t>a</a:t>
            </a:r>
            <a:r>
              <a:rPr lang="hu-HU" sz="2400" dirty="0" smtClean="0"/>
              <a:t>z </a:t>
            </a:r>
            <a:r>
              <a:rPr lang="hu-HU" sz="2400" dirty="0"/>
              <a:t>érintett kapcsolódó vagy partnervállalkozásoknak és a cégcsoport legnagyobb energiafogyasztású vállalatának nyilatkozatot kell </a:t>
            </a:r>
            <a:r>
              <a:rPr lang="hu-HU" sz="2400" dirty="0" smtClean="0"/>
              <a:t>küldenie a MEKH részére </a:t>
            </a:r>
            <a:r>
              <a:rPr lang="hu-HU" sz="2400" dirty="0"/>
              <a:t>arra vonatkozóan, hogy fennállnak az 5 %-os felmentési küszöb feltételei</a:t>
            </a:r>
            <a:r>
              <a:rPr lang="hu-HU" sz="2400" dirty="0" smtClean="0"/>
              <a:t>).</a:t>
            </a: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xmlns="" val="3720369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u-HU" dirty="0" smtClean="0"/>
              <a:t>Átmeneti időszakra szóló rendelkezések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endParaRPr lang="hu-HU" sz="2000" dirty="0" smtClean="0"/>
          </a:p>
          <a:p>
            <a:pPr algn="just">
              <a:buFont typeface="Wingdings" panose="05000000000000000000" pitchFamily="2" charset="2"/>
              <a:buChar char="q"/>
            </a:pPr>
            <a:r>
              <a:rPr lang="hu-HU" sz="2000" b="1" dirty="0"/>
              <a:t>A</a:t>
            </a:r>
            <a:r>
              <a:rPr lang="hu-HU" sz="2000" b="1" dirty="0" smtClean="0"/>
              <a:t> </a:t>
            </a:r>
            <a:r>
              <a:rPr lang="hu-HU" sz="2000" b="1" dirty="0"/>
              <a:t>kötelezettség teljesítettnek minősül</a:t>
            </a:r>
            <a:r>
              <a:rPr lang="hu-HU" sz="2000" dirty="0"/>
              <a:t>, ha a nagyvállalat a 2012. december 4- 2015. december 5. közötti időszakban a törvényben és </a:t>
            </a:r>
            <a:r>
              <a:rPr lang="hu-HU" sz="2000" dirty="0" smtClean="0"/>
              <a:t>a végrehajtási rendeletében </a:t>
            </a:r>
            <a:r>
              <a:rPr lang="hu-HU" sz="2000" dirty="0"/>
              <a:t>szereplő, az energetikai </a:t>
            </a:r>
            <a:r>
              <a:rPr lang="hu-HU" sz="2000" dirty="0" err="1"/>
              <a:t>auditorokra</a:t>
            </a:r>
            <a:r>
              <a:rPr lang="hu-HU" sz="2000" dirty="0"/>
              <a:t> vonatkozó követelményeknek </a:t>
            </a:r>
            <a:r>
              <a:rPr lang="hu-HU" sz="2000" dirty="0" smtClean="0"/>
              <a:t> (a </a:t>
            </a:r>
            <a:r>
              <a:rPr lang="hu-HU" sz="2000" dirty="0"/>
              <a:t>szakmai vizsga kivételével) megfelelő, de a névjegyzékben nem szereplő személlyel végeztette el az </a:t>
            </a:r>
            <a:r>
              <a:rPr lang="hu-HU" sz="2000" dirty="0" smtClean="0"/>
              <a:t>auditálást.</a:t>
            </a:r>
          </a:p>
          <a:p>
            <a:pPr algn="just">
              <a:buFont typeface="Wingdings" panose="05000000000000000000" pitchFamily="2" charset="2"/>
              <a:buChar char="q"/>
            </a:pPr>
            <a:endParaRPr lang="hu-HU" sz="2000" dirty="0"/>
          </a:p>
          <a:p>
            <a:pPr algn="just">
              <a:buFont typeface="Wingdings" panose="05000000000000000000" pitchFamily="2" charset="2"/>
              <a:buChar char="q"/>
            </a:pPr>
            <a:r>
              <a:rPr lang="hu-HU" sz="2000" dirty="0"/>
              <a:t>A</a:t>
            </a:r>
            <a:r>
              <a:rPr lang="hu-HU" sz="2000" dirty="0" smtClean="0"/>
              <a:t> Hivatal </a:t>
            </a:r>
            <a:r>
              <a:rPr lang="hu-HU" sz="2000" b="1" dirty="0" smtClean="0"/>
              <a:t>2016. december 31-ig nem szab ki bírságot </a:t>
            </a:r>
            <a:r>
              <a:rPr lang="hu-HU" sz="2000" dirty="0" smtClean="0"/>
              <a:t>a kötelező energetikai auditálás teljesítésének elmaradása miatt.</a:t>
            </a:r>
            <a:endParaRPr lang="hu-HU" sz="2000" dirty="0"/>
          </a:p>
        </p:txBody>
      </p:sp>
    </p:spTree>
    <p:extLst>
      <p:ext uri="{BB962C8B-B14F-4D97-AF65-F5344CB8AC3E}">
        <p14:creationId xmlns:p14="http://schemas.microsoft.com/office/powerpoint/2010/main" xmlns="" val="1416084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églalap 3"/>
          <p:cNvSpPr/>
          <p:nvPr/>
        </p:nvSpPr>
        <p:spPr>
          <a:xfrm>
            <a:off x="0" y="2708920"/>
            <a:ext cx="9144000" cy="1224136"/>
          </a:xfrm>
          <a:prstGeom prst="rect">
            <a:avLst/>
          </a:prstGeom>
          <a:solidFill>
            <a:srgbClr val="CC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>
              <a:solidFill>
                <a:schemeClr val="bg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pPr algn="ctr"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pPr algn="ctr">
              <a:buNone/>
            </a:pPr>
            <a:r>
              <a:rPr lang="hu-HU" b="1" dirty="0" smtClean="0">
                <a:solidFill>
                  <a:schemeClr val="bg1"/>
                </a:solidFill>
              </a:rPr>
              <a:t>II/2. Ki jogosult energetikai auditálási tevékenység végzésére?</a:t>
            </a:r>
            <a:endParaRPr lang="en-US" b="1" dirty="0" smtClean="0">
              <a:solidFill>
                <a:schemeClr val="bg1"/>
              </a:solidFill>
            </a:endParaRPr>
          </a:p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22874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hu-HU" sz="2800" dirty="0" smtClean="0"/>
              <a:t>Ki végezheti el az energetikai auditot?</a:t>
            </a:r>
            <a:br>
              <a:rPr lang="hu-HU" sz="2800" dirty="0" smtClean="0"/>
            </a:br>
            <a:r>
              <a:rPr lang="hu-HU" sz="2800" dirty="0"/>
              <a:t>Energetikai auditálásra jogosult személyek és szervezetek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hu-HU" dirty="0"/>
              <a:t>E</a:t>
            </a:r>
            <a:r>
              <a:rPr lang="hu-HU" dirty="0" smtClean="0"/>
              <a:t>nergetikai </a:t>
            </a:r>
            <a:r>
              <a:rPr lang="hu-HU" dirty="0"/>
              <a:t>auditálást az energiahatékonysági törvényben, valamint a végrehajtási rendeletében meghatározott követelményeknek megfelelő személyek és szervezetek végezhetnek (pl. végzettségre vonatkozó előírások, kötelező szakmai vizsga</a:t>
            </a:r>
            <a:r>
              <a:rPr lang="hu-HU" dirty="0" smtClean="0"/>
              <a:t>).</a:t>
            </a:r>
            <a:endParaRPr lang="hu-HU" dirty="0"/>
          </a:p>
          <a:p>
            <a:pPr algn="just">
              <a:buFont typeface="Wingdings" panose="05000000000000000000" pitchFamily="2" charset="2"/>
              <a:buChar char="Ø"/>
            </a:pPr>
            <a:endParaRPr lang="hu-HU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hu-HU" dirty="0" smtClean="0"/>
              <a:t>A </a:t>
            </a:r>
            <a:r>
              <a:rPr lang="hu-HU" dirty="0"/>
              <a:t>tevékenység végzésének egyik feltétele, hogy az auditálást végző személy vagy szervezet </a:t>
            </a:r>
            <a:r>
              <a:rPr lang="hu-HU" b="1" dirty="0"/>
              <a:t>szerepeljen az </a:t>
            </a:r>
            <a:r>
              <a:rPr lang="hu-HU" b="1" dirty="0" err="1"/>
              <a:t>auditori</a:t>
            </a:r>
            <a:r>
              <a:rPr lang="hu-HU" b="1" dirty="0"/>
              <a:t> névjegyzékben</a:t>
            </a:r>
            <a:r>
              <a:rPr lang="hu-HU" dirty="0"/>
              <a:t> (a névjegyzékbe történő felvétel iránti kérelmet egy regisztráló szervezethez kell benyújtani, mely a kérelmeket megvizsgálja és észrevételeivel ellátva továbbküldi azokat a Hivatalnak</a:t>
            </a:r>
            <a:r>
              <a:rPr lang="hu-HU" dirty="0" smtClean="0"/>
              <a:t>).</a:t>
            </a:r>
            <a:endParaRPr lang="hu-HU" dirty="0"/>
          </a:p>
          <a:p>
            <a:pPr algn="just">
              <a:buFont typeface="Wingdings" panose="05000000000000000000" pitchFamily="2" charset="2"/>
              <a:buChar char="Ø"/>
            </a:pPr>
            <a:endParaRPr lang="hu-HU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hu-HU" dirty="0"/>
              <a:t>R</a:t>
            </a:r>
            <a:r>
              <a:rPr lang="hu-HU" dirty="0" smtClean="0"/>
              <a:t>egisztráló szervezet a törvény alapján kizárólag köztestület lehet és a regisztráló szervezeti tevékenység végzéséhez MEKH engedély is szükséges.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xmlns="" val="6734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hu-HU" sz="2800" b="1" dirty="0" smtClean="0"/>
              <a:t>Tartalom</a:t>
            </a:r>
            <a:endParaRPr lang="hu-HU" sz="28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061048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hu-HU" sz="1900" dirty="0" smtClean="0"/>
              <a:t>2015. június 7-étől hatályos </a:t>
            </a:r>
            <a:r>
              <a:rPr lang="hu-HU" sz="2000" b="1" dirty="0"/>
              <a:t>az energiahatékonyságról szóló 2015. évi LVII. </a:t>
            </a:r>
            <a:r>
              <a:rPr lang="hu-HU" sz="2000" b="1" dirty="0" smtClean="0"/>
              <a:t>Törvény (</a:t>
            </a:r>
            <a:r>
              <a:rPr lang="hu-HU" sz="2000" b="1" dirty="0" err="1" smtClean="0"/>
              <a:t>törvény</a:t>
            </a:r>
            <a:r>
              <a:rPr lang="hu-HU" sz="2000" b="1" dirty="0" smtClean="0"/>
              <a:t>)</a:t>
            </a:r>
            <a:r>
              <a:rPr lang="hu-HU" sz="1900" dirty="0" smtClean="0"/>
              <a:t>, mely az energiahatékonyságról szóló 2012/27 EU irányelv (EED) rendelkezéseit ültette át a hazai jogrendszerbe (a fogyasztással és méréssel kapcsolatos rendelkezéseket az ágazati jogszabályok ültették át).</a:t>
            </a:r>
          </a:p>
          <a:p>
            <a:pPr marL="0" indent="0">
              <a:buNone/>
            </a:pPr>
            <a:endParaRPr lang="hu-HU" sz="2200" dirty="0"/>
          </a:p>
          <a:p>
            <a:r>
              <a:rPr lang="hu-HU" sz="2200" dirty="0" smtClean="0"/>
              <a:t>Milyen új, </a:t>
            </a:r>
            <a:r>
              <a:rPr lang="hu-HU" sz="2200" dirty="0" err="1" smtClean="0"/>
              <a:t>EED-ből</a:t>
            </a:r>
            <a:r>
              <a:rPr lang="hu-HU" sz="2200" dirty="0" smtClean="0"/>
              <a:t> fakadó feladatok kapcsolhatóak a Hivatalhoz?</a:t>
            </a:r>
          </a:p>
          <a:p>
            <a:pPr lvl="1"/>
            <a:r>
              <a:rPr lang="hu-HU" sz="1800" b="1" dirty="0" smtClean="0"/>
              <a:t>Közvetlen regulátori feladatok: </a:t>
            </a:r>
          </a:p>
          <a:p>
            <a:pPr lvl="2"/>
            <a:r>
              <a:rPr lang="hu-HU" sz="1800" dirty="0" smtClean="0"/>
              <a:t>Fogyasztásméréssel kapcsolatos kérdések: 9 és 11. </a:t>
            </a:r>
            <a:r>
              <a:rPr lang="hu-HU" sz="1800" dirty="0"/>
              <a:t>cikk </a:t>
            </a:r>
            <a:r>
              <a:rPr lang="hu-HU" sz="1800" dirty="0" smtClean="0"/>
              <a:t>(pl. fogyasztásmérés</a:t>
            </a:r>
            <a:r>
              <a:rPr lang="hu-HU" sz="1800" dirty="0"/>
              <a:t>, térítésmentes hozzáférés a mérési és </a:t>
            </a:r>
            <a:r>
              <a:rPr lang="hu-HU" sz="1800" dirty="0" smtClean="0"/>
              <a:t>számlainformációkhoz)</a:t>
            </a:r>
          </a:p>
          <a:p>
            <a:pPr lvl="2"/>
            <a:r>
              <a:rPr lang="hu-HU" sz="1800" dirty="0" smtClean="0"/>
              <a:t>Létesítmény szintű költség-haszon elemzési módszertan kidolgozása és a költség-haszon elemzések jóváhagyása, felmentés nyújtása: </a:t>
            </a:r>
            <a:br>
              <a:rPr lang="hu-HU" sz="1800" dirty="0" smtClean="0"/>
            </a:br>
            <a:r>
              <a:rPr lang="hu-HU" sz="1800" dirty="0" smtClean="0"/>
              <a:t>14. cikk (5)</a:t>
            </a:r>
            <a:r>
              <a:rPr lang="hu-HU" sz="1800" dirty="0" err="1" smtClean="0"/>
              <a:t>-től</a:t>
            </a:r>
            <a:endParaRPr lang="hu-HU" sz="1800" dirty="0" smtClean="0"/>
          </a:p>
          <a:p>
            <a:pPr lvl="2"/>
            <a:r>
              <a:rPr lang="hu-HU" sz="1800" dirty="0" smtClean="0"/>
              <a:t>Gáz és villamos hálózatok energiahatékonysági potenciál felmérése: </a:t>
            </a:r>
            <a:br>
              <a:rPr lang="hu-HU" sz="1800" dirty="0" smtClean="0"/>
            </a:br>
            <a:r>
              <a:rPr lang="hu-HU" sz="1800" dirty="0" smtClean="0"/>
              <a:t>15. cikk (2)</a:t>
            </a:r>
          </a:p>
          <a:p>
            <a:pPr lvl="1"/>
            <a:r>
              <a:rPr lang="hu-HU" sz="1800" b="1" dirty="0" smtClean="0"/>
              <a:t>Közvetett kapcsolódás: </a:t>
            </a:r>
          </a:p>
          <a:p>
            <a:pPr lvl="2"/>
            <a:r>
              <a:rPr lang="hu-HU" sz="1800" b="1" dirty="0" smtClean="0"/>
              <a:t>7. cikk</a:t>
            </a:r>
            <a:r>
              <a:rPr lang="hu-HU" sz="1800" dirty="0" smtClean="0"/>
              <a:t> =&gt; alternatív szakpolitikai intézkedések (javaslatok pl. ÖMR)</a:t>
            </a:r>
          </a:p>
          <a:p>
            <a:pPr lvl="3"/>
            <a:r>
              <a:rPr lang="hu-HU" sz="1800" b="1" dirty="0" smtClean="0">
                <a:solidFill>
                  <a:srgbClr val="FF0000"/>
                </a:solidFill>
              </a:rPr>
              <a:t>célérték teljesítésének nyomon követése</a:t>
            </a:r>
          </a:p>
          <a:p>
            <a:pPr lvl="2"/>
            <a:r>
              <a:rPr lang="hu-HU" sz="1800" i="1" dirty="0"/>
              <a:t>Energiahatékonysági honlap </a:t>
            </a:r>
            <a:r>
              <a:rPr lang="hu-HU" sz="1800" dirty="0"/>
              <a:t>működtetése: 12., 17. és 18. cikk</a:t>
            </a:r>
          </a:p>
          <a:p>
            <a:pPr lvl="2"/>
            <a:r>
              <a:rPr lang="hu-HU" sz="1800" i="1" dirty="0"/>
              <a:t>Energetikai </a:t>
            </a:r>
            <a:r>
              <a:rPr lang="hu-HU" sz="1800" i="1" dirty="0" smtClean="0"/>
              <a:t>auditok</a:t>
            </a:r>
            <a:r>
              <a:rPr lang="hu-HU" sz="1800" dirty="0" smtClean="0"/>
              <a:t>: 8.cikk</a:t>
            </a:r>
          </a:p>
          <a:p>
            <a:pPr marL="914400" lvl="2" indent="0">
              <a:buNone/>
            </a:pPr>
            <a:endParaRPr lang="hu-HU" sz="1800" b="1" dirty="0" smtClean="0"/>
          </a:p>
          <a:p>
            <a:pPr lvl="1"/>
            <a:r>
              <a:rPr lang="hu-HU" sz="1800" dirty="0" smtClean="0"/>
              <a:t>A Hivatal további javaslata: </a:t>
            </a:r>
            <a:r>
              <a:rPr lang="hu-HU" sz="1800" b="1" dirty="0" smtClean="0"/>
              <a:t>Nemzeti </a:t>
            </a:r>
            <a:r>
              <a:rPr lang="hu-HU" sz="1800" b="1" dirty="0" err="1" smtClean="0"/>
              <a:t>Energetikusi</a:t>
            </a:r>
            <a:r>
              <a:rPr lang="hu-HU" sz="1800" b="1" dirty="0" smtClean="0"/>
              <a:t> Hálózat </a:t>
            </a:r>
            <a:r>
              <a:rPr lang="hu-HU" sz="1800" dirty="0"/>
              <a:t>kiépítése</a:t>
            </a:r>
          </a:p>
          <a:p>
            <a:endParaRPr lang="hu-HU" sz="2200" dirty="0" smtClean="0"/>
          </a:p>
          <a:p>
            <a:endParaRPr lang="hu-HU" sz="2800" dirty="0"/>
          </a:p>
        </p:txBody>
      </p:sp>
    </p:spTree>
    <p:extLst>
      <p:ext uri="{BB962C8B-B14F-4D97-AF65-F5344CB8AC3E}">
        <p14:creationId xmlns:p14="http://schemas.microsoft.com/office/powerpoint/2010/main" xmlns="" val="192441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 smtClean="0"/>
              <a:t>Regisztráló szervezetek</a:t>
            </a:r>
            <a:endParaRPr lang="hu-HU" dirty="0"/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193006545"/>
              </p:ext>
            </p:extLst>
          </p:nvPr>
        </p:nvGraphicFramePr>
        <p:xfrm>
          <a:off x="457200" y="1600200"/>
          <a:ext cx="8229600" cy="40608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445242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hu-HU" sz="2800" dirty="0" smtClean="0"/>
              <a:t>Az energetikai auditálási tevékenység </a:t>
            </a:r>
            <a:r>
              <a:rPr lang="hu-HU" sz="2800" dirty="0"/>
              <a:t>engedélyezésének </a:t>
            </a:r>
            <a:r>
              <a:rPr lang="hu-HU" sz="2800" dirty="0" smtClean="0"/>
              <a:t>folyamata</a:t>
            </a:r>
            <a:endParaRPr lang="hu-HU" sz="2800" dirty="0"/>
          </a:p>
        </p:txBody>
      </p:sp>
      <p:graphicFrame>
        <p:nvGraphicFramePr>
          <p:cNvPr id="4" name="Tartalom helye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488654240"/>
              </p:ext>
            </p:extLst>
          </p:nvPr>
        </p:nvGraphicFramePr>
        <p:xfrm>
          <a:off x="457200" y="1600200"/>
          <a:ext cx="8229600" cy="40608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1" name="Szövegdoboz 10"/>
          <p:cNvSpPr txBox="1"/>
          <p:nvPr/>
        </p:nvSpPr>
        <p:spPr>
          <a:xfrm>
            <a:off x="3410871" y="4475232"/>
            <a:ext cx="12241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200" b="1" dirty="0" smtClean="0"/>
              <a:t>5 munkanap</a:t>
            </a:r>
            <a:endParaRPr lang="hu-HU" sz="1200" b="1" dirty="0"/>
          </a:p>
        </p:txBody>
      </p:sp>
      <p:sp>
        <p:nvSpPr>
          <p:cNvPr id="13" name="Szövegdoboz 12"/>
          <p:cNvSpPr txBox="1"/>
          <p:nvPr/>
        </p:nvSpPr>
        <p:spPr>
          <a:xfrm>
            <a:off x="5508104" y="2564904"/>
            <a:ext cx="12241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200" b="1" dirty="0" smtClean="0"/>
              <a:t>3 munkanap</a:t>
            </a:r>
            <a:endParaRPr lang="hu-HU" sz="1200" b="1" dirty="0"/>
          </a:p>
        </p:txBody>
      </p:sp>
      <p:sp>
        <p:nvSpPr>
          <p:cNvPr id="15" name="Lefelé nyíl 14"/>
          <p:cNvSpPr/>
          <p:nvPr/>
        </p:nvSpPr>
        <p:spPr>
          <a:xfrm>
            <a:off x="5157065" y="4475232"/>
            <a:ext cx="396044" cy="282264"/>
          </a:xfrm>
          <a:prstGeom prst="downArrow">
            <a:avLst>
              <a:gd name="adj1" fmla="val 50000"/>
              <a:gd name="adj2" fmla="val 61301"/>
            </a:avLst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6" name="Szövegdoboz 15"/>
          <p:cNvSpPr txBox="1"/>
          <p:nvPr/>
        </p:nvSpPr>
        <p:spPr>
          <a:xfrm>
            <a:off x="4635007" y="4765794"/>
            <a:ext cx="1746194" cy="707886"/>
          </a:xfrm>
          <a:prstGeom prst="rect">
            <a:avLst/>
          </a:prstGeom>
          <a:solidFill>
            <a:srgbClr val="D0473C"/>
          </a:solidFill>
        </p:spPr>
        <p:txBody>
          <a:bodyPr wrap="square" rtlCol="0">
            <a:spAutoFit/>
          </a:bodyPr>
          <a:lstStyle/>
          <a:p>
            <a:pPr algn="ctr"/>
            <a:r>
              <a:rPr lang="hu-HU" sz="1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Követelményeknek nem megfelelő bejelentés esetén a névjegyzékbe vétel megtagadása</a:t>
            </a:r>
          </a:p>
        </p:txBody>
      </p:sp>
      <p:sp>
        <p:nvSpPr>
          <p:cNvPr id="17" name="Szövegdoboz 16"/>
          <p:cNvSpPr txBox="1"/>
          <p:nvPr/>
        </p:nvSpPr>
        <p:spPr>
          <a:xfrm>
            <a:off x="5447444" y="4436454"/>
            <a:ext cx="1260140" cy="2822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1200" b="1" dirty="0" smtClean="0"/>
              <a:t>5 munkanap</a:t>
            </a:r>
            <a:endParaRPr lang="hu-HU" sz="1200" b="1" dirty="0"/>
          </a:p>
        </p:txBody>
      </p:sp>
      <p:sp>
        <p:nvSpPr>
          <p:cNvPr id="5" name="Téglalap 4"/>
          <p:cNvSpPr/>
          <p:nvPr/>
        </p:nvSpPr>
        <p:spPr>
          <a:xfrm>
            <a:off x="4482774" y="2150587"/>
            <a:ext cx="4265690" cy="3510661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6" name="Szövegdoboz 5"/>
          <p:cNvSpPr txBox="1"/>
          <p:nvPr/>
        </p:nvSpPr>
        <p:spPr>
          <a:xfrm>
            <a:off x="792952" y="1655574"/>
            <a:ext cx="17281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1400" dirty="0" err="1" smtClean="0"/>
              <a:t>Auditor</a:t>
            </a:r>
            <a:r>
              <a:rPr lang="hu-HU" sz="1400" dirty="0" smtClean="0"/>
              <a:t>/</a:t>
            </a:r>
            <a:r>
              <a:rPr lang="hu-HU" sz="1400" dirty="0" err="1" smtClean="0"/>
              <a:t>Auditáló</a:t>
            </a:r>
            <a:r>
              <a:rPr lang="hu-HU" sz="1400" dirty="0" smtClean="0"/>
              <a:t> szervezet</a:t>
            </a:r>
            <a:endParaRPr lang="hu-HU" sz="1400" dirty="0"/>
          </a:p>
        </p:txBody>
      </p:sp>
      <p:sp>
        <p:nvSpPr>
          <p:cNvPr id="12" name="Téglalap 11"/>
          <p:cNvSpPr/>
          <p:nvPr/>
        </p:nvSpPr>
        <p:spPr>
          <a:xfrm>
            <a:off x="3275856" y="2150586"/>
            <a:ext cx="1206918" cy="3510661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>
              <a:solidFill>
                <a:srgbClr val="CC0000"/>
              </a:solidFill>
            </a:endParaRPr>
          </a:p>
        </p:txBody>
      </p:sp>
      <p:sp>
        <p:nvSpPr>
          <p:cNvPr id="14" name="Szövegdoboz 13"/>
          <p:cNvSpPr txBox="1"/>
          <p:nvPr/>
        </p:nvSpPr>
        <p:spPr>
          <a:xfrm>
            <a:off x="3261094" y="1627366"/>
            <a:ext cx="12799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1400" dirty="0" smtClean="0"/>
              <a:t>Regisztráló szervezet</a:t>
            </a:r>
            <a:endParaRPr lang="hu-HU" sz="1400" dirty="0"/>
          </a:p>
        </p:txBody>
      </p:sp>
      <p:sp>
        <p:nvSpPr>
          <p:cNvPr id="18" name="Téglalap 17"/>
          <p:cNvSpPr/>
          <p:nvPr/>
        </p:nvSpPr>
        <p:spPr>
          <a:xfrm>
            <a:off x="395536" y="2150587"/>
            <a:ext cx="2880320" cy="3510659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9" name="Szövegdoboz 18"/>
          <p:cNvSpPr txBox="1"/>
          <p:nvPr/>
        </p:nvSpPr>
        <p:spPr>
          <a:xfrm>
            <a:off x="5843488" y="1842809"/>
            <a:ext cx="17281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1400" dirty="0" smtClean="0"/>
              <a:t>Hivatal</a:t>
            </a:r>
            <a:endParaRPr lang="hu-HU" sz="1400" dirty="0"/>
          </a:p>
        </p:txBody>
      </p:sp>
    </p:spTree>
    <p:extLst>
      <p:ext uri="{BB962C8B-B14F-4D97-AF65-F5344CB8AC3E}">
        <p14:creationId xmlns:p14="http://schemas.microsoft.com/office/powerpoint/2010/main" xmlns="" val="2169873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églalap 3"/>
          <p:cNvSpPr/>
          <p:nvPr/>
        </p:nvSpPr>
        <p:spPr>
          <a:xfrm>
            <a:off x="0" y="2708920"/>
            <a:ext cx="9144000" cy="1224136"/>
          </a:xfrm>
          <a:prstGeom prst="rect">
            <a:avLst/>
          </a:prstGeom>
          <a:solidFill>
            <a:srgbClr val="CC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>
              <a:solidFill>
                <a:schemeClr val="bg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pPr algn="ctr"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pPr algn="ctr">
              <a:buNone/>
            </a:pPr>
            <a:r>
              <a:rPr lang="hu-HU" b="1" dirty="0" smtClean="0">
                <a:solidFill>
                  <a:schemeClr val="bg1"/>
                </a:solidFill>
              </a:rPr>
              <a:t>II/3. Az energetikai audit tartalmi követelményei</a:t>
            </a:r>
            <a:endParaRPr lang="en-US" b="1" dirty="0" smtClean="0">
              <a:solidFill>
                <a:schemeClr val="bg1"/>
              </a:solidFill>
            </a:endParaRPr>
          </a:p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99646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u-HU" dirty="0" smtClean="0"/>
              <a:t>Energetikai audit minimális tartalmi követelményei I.</a:t>
            </a:r>
            <a:endParaRPr lang="hu-HU" dirty="0"/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257759110"/>
              </p:ext>
            </p:extLst>
          </p:nvPr>
        </p:nvGraphicFramePr>
        <p:xfrm>
          <a:off x="457200" y="1600200"/>
          <a:ext cx="8229600" cy="40608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1311013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u-HU" dirty="0"/>
              <a:t>Energetikai audit minimális tartalmi </a:t>
            </a:r>
            <a:r>
              <a:rPr lang="hu-HU" dirty="0" smtClean="0"/>
              <a:t>követelményei II.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hu-HU" sz="1600" dirty="0"/>
              <a:t>mért és </a:t>
            </a:r>
            <a:r>
              <a:rPr lang="hu-HU" sz="1600" dirty="0" smtClean="0"/>
              <a:t>visszakövethető adatok (energiafogyasztás </a:t>
            </a:r>
            <a:r>
              <a:rPr lang="hu-HU" sz="1600" dirty="0"/>
              <a:t>és a terhelési </a:t>
            </a:r>
            <a:r>
              <a:rPr lang="hu-HU" sz="1600" dirty="0" smtClean="0"/>
              <a:t>profilok) 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hu-HU" sz="1600" dirty="0"/>
              <a:t>épületek, épületcsoportok, ipari műveletek vagy létesítmények energiafogyasztási profiljának részletes </a:t>
            </a:r>
            <a:r>
              <a:rPr lang="hu-HU" sz="1600" dirty="0" smtClean="0"/>
              <a:t>felülvizsgálata</a:t>
            </a:r>
            <a:endParaRPr lang="hu-HU" sz="1600" dirty="0"/>
          </a:p>
          <a:p>
            <a:pPr algn="just">
              <a:buFont typeface="Wingdings" panose="05000000000000000000" pitchFamily="2" charset="2"/>
              <a:buChar char="§"/>
            </a:pPr>
            <a:r>
              <a:rPr lang="hu-HU" sz="1600" dirty="0" smtClean="0"/>
              <a:t>lehetőség szerint életciklus-költség elemzés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hu-HU" sz="1600" dirty="0"/>
              <a:t>a</a:t>
            </a:r>
            <a:r>
              <a:rPr lang="hu-HU" sz="1600" dirty="0" smtClean="0"/>
              <a:t>rányos és reprezentatív audit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hu-HU" sz="1600" dirty="0"/>
              <a:t>r</a:t>
            </a:r>
            <a:r>
              <a:rPr lang="hu-HU" sz="1600" dirty="0" smtClean="0"/>
              <a:t>észletes és hiteles számítások az energiahatékonysági intézkedésekre vonatkozóan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hu-HU" sz="1600" dirty="0"/>
              <a:t>e</a:t>
            </a:r>
            <a:r>
              <a:rPr lang="hu-HU" sz="1600" dirty="0" smtClean="0"/>
              <a:t>nergiahatékonysági potenciál számszerűsítése 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hu-HU" sz="1600" dirty="0"/>
              <a:t>i</a:t>
            </a:r>
            <a:r>
              <a:rPr lang="hu-HU" sz="1600" dirty="0" smtClean="0"/>
              <a:t>ntézkedések meghatározása az alábbi beavatkozási kategóriák alapján (beruházást nem igénylő, támogatás nélkül is elvárható módon megtérülő, csak támogatással reális)</a:t>
            </a:r>
            <a:endParaRPr lang="hu-HU" sz="1600" dirty="0"/>
          </a:p>
        </p:txBody>
      </p:sp>
      <p:sp>
        <p:nvSpPr>
          <p:cNvPr id="4" name="Szövegdoboz 3"/>
          <p:cNvSpPr txBox="1"/>
          <p:nvPr/>
        </p:nvSpPr>
        <p:spPr>
          <a:xfrm>
            <a:off x="2483768" y="4149080"/>
            <a:ext cx="597666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6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Nem kötelező elem </a:t>
            </a:r>
            <a:r>
              <a:rPr lang="hu-HU" sz="16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az alábbiakról történő tájékoztatás</a:t>
            </a:r>
            <a:r>
              <a:rPr lang="hu-HU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hu-H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ajánlások megvalósításának lépései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hu-H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támogatási és finanszírozási programok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hu-H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eglévő vagy tervezett távfűtési vagy távhűtési hálózatra való csatlakozás lehetősége</a:t>
            </a:r>
            <a:endParaRPr lang="hu-H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60130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 smtClean="0"/>
              <a:t>Energetikai audit teljessége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hu-HU" sz="2400" dirty="0"/>
              <a:t>Az energetikai audit egy olyan komplex vizsgálat, amely az épületek, folyamatok, és logisztikai rendszerek veszteségeit tárja fel és ad megoldást a rendszerek energiafogyasztásának csökkentésére.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hu-HU" sz="2400" dirty="0"/>
              <a:t>Az auditnak </a:t>
            </a:r>
            <a:r>
              <a:rPr lang="hu-HU" sz="2400" dirty="0" smtClean="0"/>
              <a:t>tehát ki kell terjednie az alábbi területekre: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hu-HU" sz="2400" dirty="0" smtClean="0"/>
              <a:t>a </a:t>
            </a:r>
            <a:r>
              <a:rPr lang="hu-HU" sz="2400" dirty="0"/>
              <a:t>tulajdonolt, vagy a technológiai tevékenység végzéséhez használt </a:t>
            </a:r>
            <a:r>
              <a:rPr lang="hu-HU" sz="2400" b="1" dirty="0" smtClean="0"/>
              <a:t>épületek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hu-HU" sz="2400" dirty="0" smtClean="0"/>
              <a:t> </a:t>
            </a:r>
            <a:r>
              <a:rPr lang="hu-HU" sz="2400" dirty="0"/>
              <a:t>a </a:t>
            </a:r>
            <a:r>
              <a:rPr lang="hu-HU" sz="2400" b="1" dirty="0"/>
              <a:t>tevékenység technológiai </a:t>
            </a:r>
            <a:r>
              <a:rPr lang="hu-HU" sz="2400" b="1" dirty="0" smtClean="0"/>
              <a:t>folyamatai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hu-HU" sz="2400" dirty="0" smtClean="0"/>
              <a:t>  </a:t>
            </a:r>
            <a:r>
              <a:rPr lang="hu-HU" sz="2400" b="1" dirty="0" smtClean="0"/>
              <a:t>szállítás és közlekedés</a:t>
            </a:r>
            <a:endParaRPr lang="hu-HU" sz="2400" b="1" dirty="0"/>
          </a:p>
        </p:txBody>
      </p:sp>
    </p:spTree>
    <p:extLst>
      <p:ext uri="{BB962C8B-B14F-4D97-AF65-F5344CB8AC3E}">
        <p14:creationId xmlns:p14="http://schemas.microsoft.com/office/powerpoint/2010/main" xmlns="" val="1928209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u-HU" dirty="0" smtClean="0"/>
              <a:t>Kötelező energetikai auditok ellenőrzése</a:t>
            </a:r>
            <a:endParaRPr lang="hu-HU" dirty="0"/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296225153"/>
              </p:ext>
            </p:extLst>
          </p:nvPr>
        </p:nvGraphicFramePr>
        <p:xfrm>
          <a:off x="457200" y="1600200"/>
          <a:ext cx="8229600" cy="40608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3114055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 smtClean="0"/>
              <a:t>Tájékoztatás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2000" dirty="0"/>
              <a:t>A</a:t>
            </a:r>
            <a:r>
              <a:rPr lang="hu-HU" sz="2000" dirty="0" smtClean="0"/>
              <a:t> Hivatal honlapján a beérkező kérdések alapján folyamatosan aktualizál egy tájékoztatót, amely az alábbi elérési úton érhető </a:t>
            </a:r>
            <a:r>
              <a:rPr lang="hu-HU" sz="2000" smtClean="0"/>
              <a:t>el:</a:t>
            </a:r>
          </a:p>
          <a:p>
            <a:pPr marL="0" indent="0">
              <a:buNone/>
            </a:pPr>
            <a:endParaRPr lang="hu-HU" sz="2000" dirty="0" smtClean="0"/>
          </a:p>
          <a:p>
            <a:pPr marL="0" indent="0">
              <a:buNone/>
            </a:pPr>
            <a:r>
              <a:rPr lang="hu-HU" sz="2000" dirty="0" smtClean="0"/>
              <a:t>	</a:t>
            </a:r>
            <a:r>
              <a:rPr lang="hu-HU" sz="2000" dirty="0" smtClean="0">
                <a:hlinkClick r:id="rId2"/>
              </a:rPr>
              <a:t>http</a:t>
            </a:r>
            <a:r>
              <a:rPr lang="hu-HU" sz="2000" dirty="0">
                <a:hlinkClick r:id="rId2"/>
              </a:rPr>
              <a:t>://</a:t>
            </a:r>
            <a:r>
              <a:rPr lang="hu-HU" sz="2000" dirty="0" smtClean="0">
                <a:hlinkClick r:id="rId2"/>
              </a:rPr>
              <a:t>www.mekh.hu/download/f/08/10000/gyik_150916.pdf</a:t>
            </a:r>
            <a:endParaRPr lang="hu-HU" sz="2000" dirty="0" smtClean="0"/>
          </a:p>
          <a:p>
            <a:pPr marL="0" indent="0">
              <a:buNone/>
            </a:pPr>
            <a:endParaRPr lang="hu-HU" sz="2000" dirty="0" smtClean="0"/>
          </a:p>
          <a:p>
            <a:pPr algn="just"/>
            <a:r>
              <a:rPr lang="hu-HU" sz="2000" dirty="0" smtClean="0"/>
              <a:t>kérdéseiket folyamatosan várjuk az </a:t>
            </a:r>
            <a:r>
              <a:rPr lang="hu-HU" sz="2000" dirty="0" err="1" smtClean="0">
                <a:hlinkClick r:id="rId3"/>
              </a:rPr>
              <a:t>ESFOtitkarsag</a:t>
            </a:r>
            <a:r>
              <a:rPr lang="hu-HU" sz="2000" dirty="0" smtClean="0">
                <a:hlinkClick r:id="rId3"/>
              </a:rPr>
              <a:t>@</a:t>
            </a:r>
            <a:r>
              <a:rPr lang="hu-HU" sz="2000" dirty="0" err="1" smtClean="0">
                <a:hlinkClick r:id="rId3"/>
              </a:rPr>
              <a:t>mekh.hu</a:t>
            </a:r>
            <a:r>
              <a:rPr lang="hu-HU" sz="2000" dirty="0"/>
              <a:t> </a:t>
            </a:r>
            <a:r>
              <a:rPr lang="hu-HU" sz="2000" dirty="0" smtClean="0"/>
              <a:t>e-mail címen</a:t>
            </a:r>
            <a:endParaRPr lang="hu-HU" sz="2000" dirty="0"/>
          </a:p>
        </p:txBody>
      </p:sp>
      <p:pic>
        <p:nvPicPr>
          <p:cNvPr id="6" name="Kép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491880" y="4093318"/>
            <a:ext cx="2836151" cy="16116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326583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églalap 3"/>
          <p:cNvSpPr/>
          <p:nvPr/>
        </p:nvSpPr>
        <p:spPr>
          <a:xfrm>
            <a:off x="0" y="2708920"/>
            <a:ext cx="9144000" cy="1224136"/>
          </a:xfrm>
          <a:prstGeom prst="rect">
            <a:avLst/>
          </a:prstGeom>
          <a:solidFill>
            <a:srgbClr val="CC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>
              <a:spcBef>
                <a:spcPct val="20000"/>
              </a:spcBef>
            </a:pPr>
            <a:r>
              <a:rPr lang="hu-HU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villamos energia és földgáz hálózatok energiahatékonysági potenciáljának felmérése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pPr algn="ctr"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40244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hu-HU" sz="2000" b="1" dirty="0" smtClean="0"/>
              <a:t>A villamos energia és földgáz hálózatok energiahatékonysági potenciáljának felmérése</a:t>
            </a:r>
            <a:endParaRPr lang="hu-HU" sz="20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2484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sz="1800" b="1" u="sng" dirty="0" smtClean="0"/>
              <a:t>1. feladat:</a:t>
            </a:r>
            <a:r>
              <a:rPr lang="hu-HU" sz="1800" b="1" dirty="0" smtClean="0"/>
              <a:t> Értékelés készítése </a:t>
            </a:r>
            <a:r>
              <a:rPr lang="hu-HU" sz="1800" dirty="0" smtClean="0"/>
              <a:t>a </a:t>
            </a:r>
            <a:r>
              <a:rPr lang="hu-HU" sz="1800" b="1" dirty="0" smtClean="0"/>
              <a:t>gáz- és villamosenergia-infrastruktúra energiahatékonysági potenciálról</a:t>
            </a:r>
            <a:r>
              <a:rPr lang="hu-HU" sz="1800" dirty="0" smtClean="0"/>
              <a:t>, ezen belül a mikro-energiagenerátorok vonatkozásában fennálló lehetőségekről</a:t>
            </a:r>
          </a:p>
          <a:p>
            <a:pPr marL="0" indent="0">
              <a:buNone/>
            </a:pPr>
            <a:endParaRPr lang="hu-HU" sz="1800" dirty="0" smtClean="0"/>
          </a:p>
          <a:p>
            <a:pPr marL="0" indent="0">
              <a:buNone/>
            </a:pPr>
            <a:endParaRPr lang="hu-HU" sz="1800" dirty="0" smtClean="0"/>
          </a:p>
          <a:p>
            <a:pPr marL="0" indent="0">
              <a:buNone/>
            </a:pPr>
            <a:endParaRPr lang="hu-HU" sz="1800" b="1" u="sng" dirty="0" smtClean="0"/>
          </a:p>
          <a:p>
            <a:pPr marL="0" indent="0">
              <a:buNone/>
            </a:pPr>
            <a:endParaRPr lang="hu-HU" sz="1800" b="1" u="sng" dirty="0" smtClean="0"/>
          </a:p>
          <a:p>
            <a:pPr marL="0" indent="0">
              <a:buNone/>
            </a:pPr>
            <a:endParaRPr lang="hu-HU" sz="1800" b="1" u="sng" dirty="0"/>
          </a:p>
          <a:p>
            <a:pPr marL="0" indent="0">
              <a:buNone/>
            </a:pPr>
            <a:endParaRPr lang="hu-HU" sz="1800" b="1" u="sng" dirty="0"/>
          </a:p>
          <a:p>
            <a:pPr marL="0" indent="0">
              <a:buNone/>
            </a:pPr>
            <a:endParaRPr lang="hu-HU" sz="1800" b="1" u="sng" dirty="0" smtClean="0"/>
          </a:p>
          <a:p>
            <a:pPr marL="0" indent="0">
              <a:buNone/>
            </a:pPr>
            <a:r>
              <a:rPr lang="hu-HU" sz="1800" b="1" u="sng" dirty="0" smtClean="0"/>
              <a:t>2. feladat</a:t>
            </a:r>
            <a:r>
              <a:rPr lang="hu-HU" sz="1800" b="1" u="sng" dirty="0"/>
              <a:t>: </a:t>
            </a:r>
            <a:r>
              <a:rPr lang="hu-HU" sz="1800" b="1" dirty="0" smtClean="0"/>
              <a:t>Konkrét </a:t>
            </a:r>
            <a:r>
              <a:rPr lang="hu-HU" sz="1800" b="1" dirty="0"/>
              <a:t>intézkedési, beruházási </a:t>
            </a:r>
            <a:r>
              <a:rPr lang="hu-HU" sz="1800" b="1" dirty="0" smtClean="0"/>
              <a:t>terv, ütemterv készítése </a:t>
            </a:r>
            <a:r>
              <a:rPr lang="hu-HU" sz="1800" dirty="0"/>
              <a:t>a villamos és a gáz </a:t>
            </a:r>
            <a:r>
              <a:rPr lang="hu-HU" sz="1800" dirty="0" smtClean="0"/>
              <a:t>infrastruktúrák </a:t>
            </a:r>
            <a:r>
              <a:rPr lang="hu-HU" sz="1800" dirty="0"/>
              <a:t>költséghatékony energiahatékonysági fejlesztéseinek </a:t>
            </a:r>
            <a:r>
              <a:rPr lang="hu-HU" sz="1800" dirty="0" smtClean="0"/>
              <a:t>megvalósítására</a:t>
            </a:r>
          </a:p>
          <a:p>
            <a:pPr marL="0" indent="0" algn="ctr">
              <a:buNone/>
            </a:pPr>
            <a:endParaRPr lang="hu-HU" sz="1800" b="1" dirty="0" smtClean="0">
              <a:solidFill>
                <a:srgbClr val="FF0000"/>
              </a:solidFill>
            </a:endParaRPr>
          </a:p>
        </p:txBody>
      </p:sp>
      <p:graphicFrame>
        <p:nvGraphicFramePr>
          <p:cNvPr id="4" name="Tábláza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991159993"/>
              </p:ext>
            </p:extLst>
          </p:nvPr>
        </p:nvGraphicFramePr>
        <p:xfrm>
          <a:off x="1763688" y="2636912"/>
          <a:ext cx="5568280" cy="184922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784140"/>
                <a:gridCol w="2784140"/>
              </a:tblGrid>
              <a:tr h="308204">
                <a:tc>
                  <a:txBody>
                    <a:bodyPr/>
                    <a:lstStyle/>
                    <a:p>
                      <a:pPr algn="ctr"/>
                      <a:r>
                        <a:rPr lang="hu-HU" sz="1200" dirty="0" smtClean="0"/>
                        <a:t>Villamos energia terület</a:t>
                      </a:r>
                      <a:endParaRPr lang="hu-H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200" dirty="0" smtClean="0"/>
                        <a:t>Földgáz terület</a:t>
                      </a:r>
                      <a:endParaRPr lang="hu-H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08204">
                <a:tc>
                  <a:txBody>
                    <a:bodyPr/>
                    <a:lstStyle/>
                    <a:p>
                      <a:pPr algn="ctr"/>
                      <a:r>
                        <a:rPr lang="hu-HU" sz="1200" dirty="0" smtClean="0"/>
                        <a:t>Átviteli hálózatok</a:t>
                      </a:r>
                      <a:endParaRPr lang="hu-H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200" dirty="0" smtClean="0"/>
                        <a:t>Szállítóvezetékek</a:t>
                      </a:r>
                      <a:endParaRPr lang="hu-H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08204">
                <a:tc>
                  <a:txBody>
                    <a:bodyPr/>
                    <a:lstStyle/>
                    <a:p>
                      <a:pPr algn="ctr"/>
                      <a:r>
                        <a:rPr lang="hu-HU" sz="1200" dirty="0" smtClean="0"/>
                        <a:t>Elosztó hálózatok</a:t>
                      </a:r>
                      <a:endParaRPr lang="hu-H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200" dirty="0" smtClean="0"/>
                        <a:t>Elosztóvezetékek</a:t>
                      </a:r>
                      <a:endParaRPr lang="hu-H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08204">
                <a:tc>
                  <a:txBody>
                    <a:bodyPr/>
                    <a:lstStyle/>
                    <a:p>
                      <a:pPr algn="ctr"/>
                      <a:r>
                        <a:rPr lang="hu-HU" sz="1200" smtClean="0"/>
                        <a:t>Rendszerirányítók</a:t>
                      </a:r>
                      <a:endParaRPr lang="hu-H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200" dirty="0" smtClean="0"/>
                        <a:t>Szállítási rendszerüzemeltető</a:t>
                      </a:r>
                      <a:endParaRPr lang="hu-H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08204">
                <a:tc>
                  <a:txBody>
                    <a:bodyPr/>
                    <a:lstStyle/>
                    <a:p>
                      <a:pPr algn="ctr"/>
                      <a:r>
                        <a:rPr lang="hu-HU" sz="1200" smtClean="0"/>
                        <a:t>Erőművek csatlakozásai</a:t>
                      </a:r>
                      <a:endParaRPr lang="hu-H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200" dirty="0" smtClean="0"/>
                        <a:t>Földgáztermelők</a:t>
                      </a:r>
                      <a:endParaRPr lang="hu-H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08204">
                <a:tc>
                  <a:txBody>
                    <a:bodyPr/>
                    <a:lstStyle/>
                    <a:p>
                      <a:pPr algn="ctr"/>
                      <a:r>
                        <a:rPr lang="hu-HU" sz="1200" dirty="0" smtClean="0"/>
                        <a:t>„Mikro erőművek”</a:t>
                      </a:r>
                      <a:endParaRPr lang="hu-H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200" dirty="0" smtClean="0"/>
                        <a:t>Földgáztárolók</a:t>
                      </a:r>
                      <a:endParaRPr lang="hu-H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722417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u-HU" dirty="0" smtClean="0"/>
              <a:t>A jogalkotó céljai az ipari szereplőkre vonatkozóan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hu-HU" dirty="0" smtClean="0"/>
              <a:t>2012/27/EU energiahatékonysági irányelv: az EU mind az </a:t>
            </a:r>
            <a:r>
              <a:rPr lang="hu-HU" b="1" dirty="0" smtClean="0"/>
              <a:t>ipari-, mind a szolgáltatói szektor területén jelentős energia-megtakarítási potenciált</a:t>
            </a:r>
            <a:r>
              <a:rPr lang="hu-HU" dirty="0" smtClean="0"/>
              <a:t> feltételez.</a:t>
            </a:r>
          </a:p>
          <a:p>
            <a:r>
              <a:rPr lang="hu-HU" dirty="0" smtClean="0"/>
              <a:t>Az energetikai audit az egyes </a:t>
            </a:r>
            <a:r>
              <a:rPr lang="hu-HU" b="1" dirty="0" smtClean="0"/>
              <a:t>iparági szereplők versenyképességének előmozdítását, valamint az energiatudatos vállalatirányítás elterjedését </a:t>
            </a:r>
            <a:r>
              <a:rPr lang="hu-HU" dirty="0" smtClean="0"/>
              <a:t>is hivatott szolgálni.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xmlns="" val="1722316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églalap 3"/>
          <p:cNvSpPr/>
          <p:nvPr/>
        </p:nvSpPr>
        <p:spPr>
          <a:xfrm>
            <a:off x="0" y="2708920"/>
            <a:ext cx="9144000" cy="1224136"/>
          </a:xfrm>
          <a:prstGeom prst="rect">
            <a:avLst/>
          </a:prstGeom>
          <a:solidFill>
            <a:srgbClr val="CC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>
              <a:solidFill>
                <a:schemeClr val="bg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pPr algn="ctr"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pPr algn="ctr">
              <a:buNone/>
            </a:pPr>
            <a:r>
              <a:rPr lang="hu-HU" b="1" dirty="0" smtClean="0">
                <a:solidFill>
                  <a:schemeClr val="bg1"/>
                </a:solidFill>
              </a:rPr>
              <a:t>A célérték teljesítésének nyomon követése</a:t>
            </a:r>
            <a:endParaRPr lang="en-US" b="1" dirty="0" smtClean="0">
              <a:solidFill>
                <a:schemeClr val="bg1"/>
              </a:solidFill>
            </a:endParaRPr>
          </a:p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502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sz="3200" b="1" dirty="0" smtClean="0"/>
              <a:t>A célérték teljesítésének nyomon követése</a:t>
            </a:r>
            <a:endParaRPr lang="hu-HU" sz="32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412776"/>
            <a:ext cx="3538736" cy="4248473"/>
          </a:xfrm>
        </p:spPr>
        <p:txBody>
          <a:bodyPr>
            <a:normAutofit lnSpcReduction="10000"/>
          </a:bodyPr>
          <a:lstStyle/>
          <a:p>
            <a:r>
              <a:rPr lang="hu-HU" sz="2000" dirty="0" smtClean="0"/>
              <a:t>A Hivatal a hazai </a:t>
            </a:r>
            <a:r>
              <a:rPr lang="hu-HU" sz="2000" b="1" u="sng" dirty="0" smtClean="0">
                <a:solidFill>
                  <a:srgbClr val="FF0000"/>
                </a:solidFill>
              </a:rPr>
              <a:t>energiastatisztika felelőse</a:t>
            </a:r>
          </a:p>
          <a:p>
            <a:pPr lvl="1"/>
            <a:r>
              <a:rPr lang="hu-HU" sz="1800" dirty="0" smtClean="0"/>
              <a:t>Országos energiamérleg elkészítése</a:t>
            </a:r>
          </a:p>
          <a:p>
            <a:pPr lvl="1"/>
            <a:r>
              <a:rPr lang="hu-HU" sz="1800" dirty="0" smtClean="0"/>
              <a:t>A felügyelt ágazatokkal kapcsolatos információk a Hivatal rendelkezésére állnak</a:t>
            </a:r>
          </a:p>
          <a:p>
            <a:r>
              <a:rPr lang="hu-HU" sz="2000" b="1" dirty="0" smtClean="0"/>
              <a:t>Új feladat, ami szerves része az energiastatisztikának:</a:t>
            </a:r>
          </a:p>
          <a:p>
            <a:pPr lvl="1"/>
            <a:endParaRPr lang="hu-HU" sz="1600" b="1" dirty="0" smtClean="0">
              <a:solidFill>
                <a:srgbClr val="FF0000"/>
              </a:solidFill>
            </a:endParaRPr>
          </a:p>
          <a:p>
            <a:pPr lvl="1"/>
            <a:r>
              <a:rPr lang="hu-HU" sz="1600" b="1" i="1" dirty="0" smtClean="0">
                <a:solidFill>
                  <a:srgbClr val="FF0000"/>
                </a:solidFill>
              </a:rPr>
              <a:t>a célérték teljesítésének nyomon követése</a:t>
            </a:r>
            <a:endParaRPr lang="hu-HU" sz="1600" b="1" i="1" dirty="0">
              <a:solidFill>
                <a:srgbClr val="FF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23928" y="2060847"/>
            <a:ext cx="4981178" cy="26826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533894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u-HU" dirty="0" smtClean="0"/>
              <a:t>Vállalati önkéntes megállapodások rendszere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hu-HU" sz="2400" b="1" dirty="0" smtClean="0"/>
              <a:t>AZ EDD 7. cikkben (törvény 12. §) meghatározott célérték elérésének egyik lehetséges eszköze.</a:t>
            </a:r>
          </a:p>
          <a:p>
            <a:pPr marL="0" indent="0" algn="just">
              <a:buNone/>
            </a:pPr>
            <a:r>
              <a:rPr lang="hu-HU" sz="2400" dirty="0" smtClean="0"/>
              <a:t>A Hivatal megbízásából készült egy tanulmány a nagyvállalati önkéntes megállapodási rendszer bevezetésének lehetőségeiről.</a:t>
            </a:r>
          </a:p>
          <a:p>
            <a:pPr marL="0" indent="0" algn="just">
              <a:buNone/>
            </a:pPr>
            <a:r>
              <a:rPr lang="hu-HU" sz="2400" dirty="0" smtClean="0"/>
              <a:t>A javaslat alapján az energiahatékonysági beruházásokat megvalósító nagyvállalatok támogatásban részesülhetnének (pl. adókedvezmény formájában).</a:t>
            </a:r>
          </a:p>
          <a:p>
            <a:pPr marL="0" indent="0" algn="just">
              <a:buNone/>
            </a:pPr>
            <a:endParaRPr lang="hu-HU" sz="2400" dirty="0" smtClean="0"/>
          </a:p>
          <a:p>
            <a:pPr marL="0" indent="0" algn="just">
              <a:buNone/>
            </a:pPr>
            <a:r>
              <a:rPr lang="hu-HU" sz="2400" b="1" dirty="0" smtClean="0"/>
              <a:t>Előnyei: </a:t>
            </a:r>
          </a:p>
          <a:p>
            <a:pPr marL="0" indent="0" algn="just">
              <a:buNone/>
            </a:pPr>
            <a:endParaRPr lang="hu-HU" sz="2400" dirty="0" smtClean="0"/>
          </a:p>
          <a:p>
            <a:pPr algn="just">
              <a:buFont typeface="Courier New" panose="02070309020205020404" pitchFamily="49" charset="0"/>
              <a:buChar char="o"/>
            </a:pPr>
            <a:r>
              <a:rPr lang="hu-HU" sz="2400" dirty="0"/>
              <a:t>e</a:t>
            </a:r>
            <a:r>
              <a:rPr lang="hu-HU" sz="2400" dirty="0" smtClean="0"/>
              <a:t>nergiahatékonysági célérték teljesítése alacsony fajlagos (Mrd Ft/PJ) beruházási költség mellett</a:t>
            </a:r>
          </a:p>
          <a:p>
            <a:pPr algn="just">
              <a:buFont typeface="Courier New" panose="02070309020205020404" pitchFamily="49" charset="0"/>
              <a:buChar char="o"/>
            </a:pPr>
            <a:endParaRPr lang="hu-HU" sz="2400" dirty="0" smtClean="0"/>
          </a:p>
          <a:p>
            <a:pPr algn="just">
              <a:buFont typeface="Courier New" panose="02070309020205020404" pitchFamily="49" charset="0"/>
              <a:buChar char="o"/>
            </a:pPr>
            <a:r>
              <a:rPr lang="hu-HU" sz="2400" dirty="0"/>
              <a:t>a</a:t>
            </a:r>
            <a:r>
              <a:rPr lang="hu-HU" sz="2400" dirty="0" smtClean="0"/>
              <a:t>lacsony támogatási intenzitás (kb. 34%-os)</a:t>
            </a:r>
          </a:p>
          <a:p>
            <a:pPr marL="0" indent="0" algn="just">
              <a:buNone/>
            </a:pPr>
            <a:endParaRPr lang="hu-HU" sz="2400" dirty="0"/>
          </a:p>
          <a:p>
            <a:pPr marL="0" indent="0" algn="just">
              <a:buNone/>
            </a:pP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xmlns="" val="736652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églalap 3"/>
          <p:cNvSpPr/>
          <p:nvPr/>
        </p:nvSpPr>
        <p:spPr>
          <a:xfrm>
            <a:off x="0" y="2708920"/>
            <a:ext cx="9144000" cy="1224136"/>
          </a:xfrm>
          <a:prstGeom prst="rect">
            <a:avLst/>
          </a:prstGeom>
          <a:solidFill>
            <a:srgbClr val="CC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>
              <a:solidFill>
                <a:schemeClr val="bg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pPr algn="ctr"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pPr algn="ctr">
              <a:buNone/>
            </a:pPr>
            <a:r>
              <a:rPr lang="hu-HU" b="1" dirty="0" smtClean="0">
                <a:solidFill>
                  <a:schemeClr val="bg1"/>
                </a:solidFill>
              </a:rPr>
              <a:t>Nemzeti </a:t>
            </a:r>
            <a:r>
              <a:rPr lang="hu-HU" b="1" dirty="0" err="1" smtClean="0">
                <a:solidFill>
                  <a:schemeClr val="bg1"/>
                </a:solidFill>
              </a:rPr>
              <a:t>Energetikusi</a:t>
            </a:r>
            <a:r>
              <a:rPr lang="hu-HU" b="1" dirty="0" smtClean="0">
                <a:solidFill>
                  <a:schemeClr val="bg1"/>
                </a:solidFill>
              </a:rPr>
              <a:t> Hálózat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86371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hu-HU" sz="2800" b="1" dirty="0" smtClean="0"/>
              <a:t>A Hivatal javaslata</a:t>
            </a:r>
            <a:br>
              <a:rPr lang="hu-HU" sz="2800" b="1" dirty="0" smtClean="0"/>
            </a:br>
            <a:r>
              <a:rPr lang="hu-HU" sz="2800" b="1" i="1" dirty="0"/>
              <a:t>N</a:t>
            </a:r>
            <a:r>
              <a:rPr lang="hu-HU" sz="2800" b="1" i="1" dirty="0" smtClean="0"/>
              <a:t>emzeti </a:t>
            </a:r>
            <a:r>
              <a:rPr lang="hu-HU" sz="2800" b="1" i="1" dirty="0"/>
              <a:t>E</a:t>
            </a:r>
            <a:r>
              <a:rPr lang="hu-HU" sz="2800" b="1" i="1" dirty="0" smtClean="0"/>
              <a:t>nergetikusi Hálózat (NEH)</a:t>
            </a:r>
            <a:endParaRPr lang="hu-HU" sz="2800" b="1" i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1"/>
            <a:ext cx="8219256" cy="406104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hu-HU" sz="1800" b="1" u="sng" dirty="0" smtClean="0"/>
          </a:p>
          <a:p>
            <a:pPr marL="0" indent="0">
              <a:buNone/>
            </a:pPr>
            <a:r>
              <a:rPr lang="hu-HU" sz="1800" b="1" u="sng" dirty="0" smtClean="0"/>
              <a:t>Miért van rá szükség?</a:t>
            </a:r>
            <a:r>
              <a:rPr lang="hu-HU" sz="1800" u="sng" dirty="0" smtClean="0"/>
              <a:t>:</a:t>
            </a:r>
            <a:r>
              <a:rPr lang="hu-HU" sz="1800" dirty="0" smtClean="0"/>
              <a:t> energetikusok hiánya a helyi önkormányzatoknál, KKV szektorban =&gt; szakértelem és információ hiánya gátolja az energiahatékony megoldások elterjedését</a:t>
            </a:r>
          </a:p>
          <a:p>
            <a:pPr marL="0" indent="0">
              <a:buNone/>
            </a:pPr>
            <a:endParaRPr lang="hu-HU" sz="1800" dirty="0" smtClean="0"/>
          </a:p>
          <a:p>
            <a:pPr marL="0" indent="0">
              <a:buNone/>
            </a:pPr>
            <a:r>
              <a:rPr lang="hu-HU" sz="1800" b="1" u="sng" dirty="0" smtClean="0"/>
              <a:t>Lehetséges feladatok: </a:t>
            </a:r>
          </a:p>
          <a:p>
            <a:r>
              <a:rPr lang="hu-HU" sz="1600" b="1" dirty="0" smtClean="0"/>
              <a:t>Hatósági</a:t>
            </a:r>
            <a:r>
              <a:rPr lang="hu-HU" sz="1600" dirty="0"/>
              <a:t>: pl. </a:t>
            </a:r>
            <a:r>
              <a:rPr lang="hu-HU" sz="1600" dirty="0" smtClean="0"/>
              <a:t>költség-haszon </a:t>
            </a:r>
            <a:r>
              <a:rPr lang="hu-HU" sz="1600" dirty="0"/>
              <a:t>elemzések </a:t>
            </a:r>
            <a:r>
              <a:rPr lang="hu-HU" sz="1600" dirty="0" smtClean="0"/>
              <a:t>jóváhagyása</a:t>
            </a:r>
          </a:p>
          <a:p>
            <a:r>
              <a:rPr lang="hu-HU" sz="1600" b="1" dirty="0" smtClean="0"/>
              <a:t>Nem hatósági</a:t>
            </a:r>
            <a:r>
              <a:rPr lang="hu-HU" sz="1600" dirty="0" smtClean="0"/>
              <a:t>, például:</a:t>
            </a:r>
          </a:p>
          <a:p>
            <a:pPr lvl="1"/>
            <a:r>
              <a:rPr lang="hu-HU" sz="1400" b="1" dirty="0" smtClean="0"/>
              <a:t>Energetikai szaktanácsadás</a:t>
            </a:r>
            <a:r>
              <a:rPr lang="hu-HU" sz="1400" dirty="0" smtClean="0"/>
              <a:t>, ingyenesen </a:t>
            </a:r>
            <a:r>
              <a:rPr lang="hu-HU" sz="1400" dirty="0"/>
              <a:t>nyújtott energiainformációs </a:t>
            </a:r>
            <a:r>
              <a:rPr lang="hu-HU" sz="1400" dirty="0" smtClean="0"/>
              <a:t>szolgáltatás a KKV szektor, önkormányzatok számára</a:t>
            </a:r>
          </a:p>
          <a:p>
            <a:pPr lvl="1"/>
            <a:r>
              <a:rPr lang="hu-HU" sz="1400" dirty="0" smtClean="0"/>
              <a:t>Közreműködés </a:t>
            </a:r>
            <a:r>
              <a:rPr lang="hu-HU" sz="1400" dirty="0"/>
              <a:t>a helyi </a:t>
            </a:r>
            <a:r>
              <a:rPr lang="hu-HU" sz="1400" dirty="0" smtClean="0"/>
              <a:t>energetikai </a:t>
            </a:r>
            <a:r>
              <a:rPr lang="hu-HU" sz="1400" dirty="0"/>
              <a:t>fejlesztési tervek, </a:t>
            </a:r>
            <a:r>
              <a:rPr lang="hu-HU" sz="1400" b="1" dirty="0"/>
              <a:t>stratégiák kidolgozásá</a:t>
            </a:r>
            <a:r>
              <a:rPr lang="hu-HU" sz="1400" dirty="0"/>
              <a:t>ban </a:t>
            </a:r>
            <a:endParaRPr lang="hu-HU" sz="1400" dirty="0" smtClean="0"/>
          </a:p>
          <a:p>
            <a:pPr lvl="1"/>
            <a:r>
              <a:rPr lang="hu-HU" sz="1400" b="1" dirty="0" smtClean="0"/>
              <a:t>Pályázatok</a:t>
            </a:r>
            <a:r>
              <a:rPr lang="hu-HU" sz="1400" dirty="0" smtClean="0"/>
              <a:t> </a:t>
            </a:r>
            <a:r>
              <a:rPr lang="hu-HU" sz="1400" dirty="0"/>
              <a:t>elkészítésének támogatása </a:t>
            </a:r>
            <a:endParaRPr lang="hu-HU" sz="1400" dirty="0" smtClean="0"/>
          </a:p>
          <a:p>
            <a:pPr marL="457200" lvl="1" indent="0">
              <a:buNone/>
            </a:pPr>
            <a:endParaRPr lang="hu-HU" sz="1400" dirty="0" smtClean="0"/>
          </a:p>
          <a:p>
            <a:pPr marL="457200" lvl="1" indent="0">
              <a:buNone/>
            </a:pPr>
            <a:endParaRPr lang="hu-HU" sz="1400" dirty="0" smtClean="0"/>
          </a:p>
          <a:p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xmlns="" val="3387094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sz="3600" b="1" dirty="0" smtClean="0"/>
              <a:t>A NEH létrehozásának előnyei</a:t>
            </a:r>
            <a:endParaRPr lang="hu-HU" sz="36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061048"/>
          </a:xfrm>
        </p:spPr>
        <p:txBody>
          <a:bodyPr>
            <a:normAutofit/>
          </a:bodyPr>
          <a:lstStyle/>
          <a:p>
            <a:r>
              <a:rPr lang="hu-HU" sz="2800" dirty="0" smtClean="0"/>
              <a:t>Csökkenteni lehet a KKV, valamint a helyi önkormányzati szektor energiaköltségeit</a:t>
            </a:r>
          </a:p>
          <a:p>
            <a:pPr lvl="1"/>
            <a:r>
              <a:rPr lang="hu-HU" sz="2400" dirty="0" smtClean="0"/>
              <a:t>Önkormányzatok: legalább 5-10% (~5-10 Mrd Ft/év) megtakarítás</a:t>
            </a:r>
          </a:p>
          <a:p>
            <a:r>
              <a:rPr lang="hu-HU" sz="2800" dirty="0" smtClean="0"/>
              <a:t>Az energetikai tanácsadás révén megfelelő felkészülés az energetikai pályázatokra</a:t>
            </a:r>
          </a:p>
          <a:p>
            <a:r>
              <a:rPr lang="hu-HU" sz="2800" dirty="0" smtClean="0"/>
              <a:t>A NEH működtetése révén keletkezett új megtakarítás beleszámolható az évente elérendő 1,5%-os energia-megtakarításba</a:t>
            </a:r>
            <a:endParaRPr lang="hu-HU" sz="2800" dirty="0"/>
          </a:p>
        </p:txBody>
      </p:sp>
    </p:spTree>
    <p:extLst>
      <p:ext uri="{BB962C8B-B14F-4D97-AF65-F5344CB8AC3E}">
        <p14:creationId xmlns:p14="http://schemas.microsoft.com/office/powerpoint/2010/main" xmlns="" val="2933773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églalap 3"/>
          <p:cNvSpPr/>
          <p:nvPr/>
        </p:nvSpPr>
        <p:spPr>
          <a:xfrm>
            <a:off x="0" y="2708920"/>
            <a:ext cx="9144000" cy="1224136"/>
          </a:xfrm>
          <a:prstGeom prst="rect">
            <a:avLst/>
          </a:prstGeom>
          <a:solidFill>
            <a:srgbClr val="CC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>
              <a:solidFill>
                <a:schemeClr val="bg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pPr algn="ctr"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pPr algn="ctr">
              <a:buNone/>
            </a:pPr>
            <a:r>
              <a:rPr lang="hu-HU" b="1" dirty="0" smtClean="0">
                <a:solidFill>
                  <a:schemeClr val="bg1"/>
                </a:solidFill>
              </a:rPr>
              <a:t>Energiahatékonysági honlap</a:t>
            </a:r>
            <a:endParaRPr lang="en-US" b="1" dirty="0" smtClean="0">
              <a:solidFill>
                <a:schemeClr val="bg1"/>
              </a:solidFill>
            </a:endParaRPr>
          </a:p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97407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sz="2800" b="1" dirty="0" smtClean="0"/>
              <a:t>Energiahatékonysági honlap tartalma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 lvl="0">
              <a:buNone/>
            </a:pPr>
            <a:r>
              <a:rPr lang="hu-HU" sz="3800" b="1" dirty="0" smtClean="0"/>
              <a:t>Az energiahatékonysági honlap az alábbi témakörökben nyújt tájékoztatást:</a:t>
            </a:r>
          </a:p>
          <a:p>
            <a:pPr lvl="0"/>
            <a:r>
              <a:rPr lang="hu-HU" sz="3800" dirty="0"/>
              <a:t>A</a:t>
            </a:r>
            <a:r>
              <a:rPr lang="hu-HU" sz="3800" dirty="0" smtClean="0"/>
              <a:t>z energiahatékonysággal kapcsolatos jogszabályok</a:t>
            </a:r>
          </a:p>
          <a:p>
            <a:pPr lvl="0"/>
            <a:r>
              <a:rPr lang="hu-HU" sz="3800" dirty="0" smtClean="0"/>
              <a:t>Szolgáltatások és beruházások támogatására rendelkezésre álló pénzügyi keret</a:t>
            </a:r>
          </a:p>
          <a:p>
            <a:pPr lvl="0"/>
            <a:r>
              <a:rPr lang="hu-HU" sz="3800" dirty="0" smtClean="0"/>
              <a:t>Tájékoztató, szemléletformáló képzési kezdeményezések, jó gyakorlatok</a:t>
            </a:r>
          </a:p>
          <a:p>
            <a:pPr lvl="0"/>
            <a:r>
              <a:rPr lang="hu-HU" sz="3800" dirty="0" smtClean="0"/>
              <a:t>Energiahatékonysági szolgáltatással kapcsolatos  tájékoztatás (pl. szerződésminták)</a:t>
            </a:r>
          </a:p>
          <a:p>
            <a:pPr lvl="0"/>
            <a:r>
              <a:rPr lang="hu-HU" sz="3800" dirty="0" smtClean="0"/>
              <a:t>Energiacímkézési rendszerek</a:t>
            </a:r>
          </a:p>
          <a:p>
            <a:pPr lvl="0"/>
            <a:r>
              <a:rPr lang="hu-HU" sz="3800" dirty="0" smtClean="0"/>
              <a:t>Közintézmények tájékoztatása (pl. energiahatékonysági terv kialakításához minta)</a:t>
            </a:r>
          </a:p>
          <a:p>
            <a:pPr lvl="0"/>
            <a:r>
              <a:rPr lang="hu-HU" sz="3800" dirty="0" smtClean="0"/>
              <a:t>Kis-és középvállalkozások, valamint a lakosság tájékoztatása az energetikai auditálásról és annak előnyeiről</a:t>
            </a:r>
          </a:p>
          <a:p>
            <a:pPr marL="0" lvl="0" indent="0">
              <a:buNone/>
            </a:pPr>
            <a:endParaRPr lang="hu-HU" dirty="0" smtClean="0"/>
          </a:p>
          <a:p>
            <a:pPr marL="0" lvl="0" indent="0">
              <a:buNone/>
            </a:pPr>
            <a:r>
              <a:rPr lang="hu-HU" dirty="0" smtClean="0"/>
              <a:t>+ </a:t>
            </a:r>
            <a:r>
              <a:rPr lang="hu-HU" sz="3500" dirty="0" smtClean="0"/>
              <a:t>Egyéb </a:t>
            </a:r>
            <a:r>
              <a:rPr lang="hu-HU" sz="3500" i="1" dirty="0" smtClean="0">
                <a:solidFill>
                  <a:srgbClr val="FF0000"/>
                </a:solidFill>
              </a:rPr>
              <a:t>tájékoztatási lehetőségek</a:t>
            </a:r>
            <a:r>
              <a:rPr lang="hu-HU" sz="3500" dirty="0" smtClean="0"/>
              <a:t>:</a:t>
            </a:r>
            <a:endParaRPr lang="hu-HU" sz="3500" dirty="0"/>
          </a:p>
          <a:p>
            <a:pPr lvl="1"/>
            <a:r>
              <a:rPr lang="hu-HU" sz="3500" dirty="0" smtClean="0"/>
              <a:t>Lakossági energia-megtakarítási kalkulátor</a:t>
            </a:r>
          </a:p>
          <a:p>
            <a:pPr lvl="1"/>
            <a:r>
              <a:rPr lang="hu-HU" sz="3500" dirty="0" smtClean="0"/>
              <a:t>KKV kalkulátor</a:t>
            </a:r>
          </a:p>
          <a:p>
            <a:pPr lvl="1"/>
            <a:r>
              <a:rPr lang="hu-HU" sz="3500" dirty="0" smtClean="0"/>
              <a:t>Önkormányzatok tervezését segítő alkalmazás (tervezett energiahatékonysági vagy megújuló energiaforrás hasznosításán alapuló beruházás értékelése minimális paraméterek megadásával)</a:t>
            </a:r>
          </a:p>
          <a:p>
            <a:pPr marL="457200" lvl="1" indent="0">
              <a:buNone/>
            </a:pPr>
            <a:endParaRPr lang="hu-HU" sz="2900" dirty="0" smtClean="0"/>
          </a:p>
          <a:p>
            <a:pPr marL="0" indent="0">
              <a:buNone/>
            </a:pPr>
            <a:r>
              <a:rPr lang="hu-HU" dirty="0" smtClean="0"/>
              <a:t>+  </a:t>
            </a:r>
            <a:r>
              <a:rPr lang="hu-HU" sz="3800" b="1" dirty="0" smtClean="0"/>
              <a:t>Megújuló energiaforrásból </a:t>
            </a:r>
            <a:r>
              <a:rPr lang="hu-HU" sz="3800" b="1" dirty="0"/>
              <a:t>előállított energiával </a:t>
            </a:r>
            <a:r>
              <a:rPr lang="hu-HU" sz="3800" dirty="0"/>
              <a:t>kapcsolatos </a:t>
            </a:r>
            <a:r>
              <a:rPr lang="hu-HU" sz="3800" dirty="0" smtClean="0"/>
              <a:t>tájékoztatás (pl. támogatási rendszer)</a:t>
            </a:r>
            <a:endParaRPr lang="hu-HU" sz="3800" dirty="0"/>
          </a:p>
        </p:txBody>
      </p:sp>
    </p:spTree>
    <p:extLst>
      <p:ext uri="{BB962C8B-B14F-4D97-AF65-F5344CB8AC3E}">
        <p14:creationId xmlns:p14="http://schemas.microsoft.com/office/powerpoint/2010/main" xmlns="" val="2662718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168478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hu-HU" sz="3600" dirty="0" smtClean="0"/>
              <a:t>Köszönöm megtisztelő figyelmüket!</a:t>
            </a:r>
          </a:p>
          <a:p>
            <a:pPr marL="0" indent="0" algn="ctr">
              <a:buNone/>
            </a:pPr>
            <a:r>
              <a:rPr lang="hu-HU" sz="3600" dirty="0" err="1" smtClean="0">
                <a:hlinkClick r:id="rId2"/>
              </a:rPr>
              <a:t>totht</a:t>
            </a:r>
            <a:r>
              <a:rPr lang="hu-HU" sz="3600" dirty="0" smtClean="0">
                <a:hlinkClick r:id="rId2"/>
              </a:rPr>
              <a:t>@</a:t>
            </a:r>
            <a:r>
              <a:rPr lang="hu-HU" sz="3600" dirty="0" err="1" smtClean="0">
                <a:hlinkClick r:id="rId2"/>
              </a:rPr>
              <a:t>mekh.hu</a:t>
            </a:r>
            <a:endParaRPr lang="hu-HU" sz="3600" dirty="0" smtClean="0"/>
          </a:p>
          <a:p>
            <a:pPr marL="0" indent="0" algn="ctr">
              <a:buNone/>
            </a:pPr>
            <a:endParaRPr lang="hu-HU" sz="3600" b="1" dirty="0"/>
          </a:p>
        </p:txBody>
      </p:sp>
    </p:spTree>
    <p:extLst>
      <p:ext uri="{BB962C8B-B14F-4D97-AF65-F5344CB8AC3E}">
        <p14:creationId xmlns:p14="http://schemas.microsoft.com/office/powerpoint/2010/main" xmlns="" val="4066494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u-HU" b="1" dirty="0" smtClean="0"/>
              <a:t>Az ipari létesítmények és az energiahatékonyságról szóló törvény</a:t>
            </a:r>
            <a:endParaRPr lang="hu-HU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71500" indent="-571500">
              <a:buFont typeface="+mj-lt"/>
              <a:buAutoNum type="romanUcPeriod"/>
            </a:pPr>
            <a:r>
              <a:rPr lang="hu-HU" dirty="0" smtClean="0"/>
              <a:t>létesítmény szintű költség-haszon elemzés készítése (pl. 20 </a:t>
            </a:r>
            <a:r>
              <a:rPr lang="hu-HU" dirty="0"/>
              <a:t>MW teljes bemenő </a:t>
            </a:r>
            <a:r>
              <a:rPr lang="hu-HU" dirty="0" err="1" smtClean="0"/>
              <a:t>hőteljesítményt</a:t>
            </a:r>
            <a:r>
              <a:rPr lang="hu-HU" dirty="0" smtClean="0"/>
              <a:t> meghaladó, </a:t>
            </a:r>
            <a:r>
              <a:rPr lang="hu-HU" dirty="0"/>
              <a:t>hasznosítható hőmérsékleti szintű </a:t>
            </a:r>
            <a:r>
              <a:rPr lang="hu-HU" dirty="0" err="1"/>
              <a:t>hulladékhőt</a:t>
            </a:r>
            <a:r>
              <a:rPr lang="hu-HU" dirty="0"/>
              <a:t> termelő ipari </a:t>
            </a:r>
            <a:r>
              <a:rPr lang="hu-HU" dirty="0" smtClean="0"/>
              <a:t>létesítmény tervezése vagy jelentős korszerűsítése esetén</a:t>
            </a:r>
            <a:endParaRPr lang="hu-HU" dirty="0"/>
          </a:p>
          <a:p>
            <a:pPr marL="571500" indent="-571500">
              <a:buFont typeface="+mj-lt"/>
              <a:buAutoNum type="romanUcPeriod"/>
            </a:pPr>
            <a:r>
              <a:rPr lang="hu-HU" dirty="0"/>
              <a:t>n</a:t>
            </a:r>
            <a:r>
              <a:rPr lang="hu-HU" dirty="0" smtClean="0"/>
              <a:t>agyvállalatok számára előírt energetikai auditálási kötelezettség a vállalati tevékenység energetikai jellemzőinek megismerése céljából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xmlns="" val="3945149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églalap 3"/>
          <p:cNvSpPr/>
          <p:nvPr/>
        </p:nvSpPr>
        <p:spPr>
          <a:xfrm>
            <a:off x="0" y="2708920"/>
            <a:ext cx="9144000" cy="1224136"/>
          </a:xfrm>
          <a:prstGeom prst="rect">
            <a:avLst/>
          </a:prstGeom>
          <a:solidFill>
            <a:srgbClr val="CC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>
              <a:solidFill>
                <a:schemeClr val="bg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pPr algn="ctr"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pPr algn="ctr">
              <a:buNone/>
            </a:pPr>
            <a:r>
              <a:rPr lang="hu-HU" b="1" dirty="0" smtClean="0">
                <a:solidFill>
                  <a:schemeClr val="bg1"/>
                </a:solidFill>
              </a:rPr>
              <a:t>I. Létesítmény szintű költség-haszon elemzés</a:t>
            </a:r>
            <a:endParaRPr lang="en-US" b="1" dirty="0" smtClean="0">
              <a:solidFill>
                <a:schemeClr val="bg1"/>
              </a:solidFill>
            </a:endParaRPr>
          </a:p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3097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hu-HU" sz="2400" b="1" dirty="0" smtClean="0"/>
              <a:t>Költség-haszon elemzés módszertanának kidolgozása/1.</a:t>
            </a:r>
            <a:br>
              <a:rPr lang="hu-HU" sz="2400" b="1" dirty="0" smtClean="0"/>
            </a:br>
            <a:r>
              <a:rPr lang="hu-HU" sz="2000" b="1" i="1" dirty="0" smtClean="0"/>
              <a:t>Mikor szükséges </a:t>
            </a:r>
            <a:r>
              <a:rPr lang="hu-HU" sz="2000" b="1" i="1" dirty="0" err="1" smtClean="0"/>
              <a:t>CBA-t</a:t>
            </a:r>
            <a:r>
              <a:rPr lang="hu-HU" sz="2000" b="1" i="1" dirty="0" smtClean="0"/>
              <a:t> végezni?</a:t>
            </a:r>
            <a:endParaRPr lang="hu-HU" sz="2000" b="1" i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464497"/>
          </a:xfrm>
        </p:spPr>
        <p:txBody>
          <a:bodyPr>
            <a:normAutofit/>
          </a:bodyPr>
          <a:lstStyle/>
          <a:p>
            <a:r>
              <a:rPr lang="hu-HU" sz="1800" b="1" dirty="0" smtClean="0"/>
              <a:t>A Hivatal a létesítmény szintű költség-haszon elemzés módszertanát dolgozza ki (folyamatban)</a:t>
            </a:r>
            <a:r>
              <a:rPr lang="hu-HU" sz="1800" dirty="0" smtClean="0"/>
              <a:t>, ez még az országos elemzés elkészítése után módosulhat (utóbbi nem a Hivatal feladata)</a:t>
            </a:r>
          </a:p>
          <a:p>
            <a:endParaRPr lang="hu-HU" sz="1800" dirty="0" smtClean="0"/>
          </a:p>
          <a:p>
            <a:endParaRPr lang="hu-HU" sz="2400" dirty="0"/>
          </a:p>
        </p:txBody>
      </p:sp>
      <p:graphicFrame>
        <p:nvGraphicFramePr>
          <p:cNvPr id="5" name="Tábláza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585409496"/>
              </p:ext>
            </p:extLst>
          </p:nvPr>
        </p:nvGraphicFramePr>
        <p:xfrm>
          <a:off x="1619672" y="2132856"/>
          <a:ext cx="5940660" cy="3454400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1980220"/>
                <a:gridCol w="1980220"/>
                <a:gridCol w="1980220"/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hu-HU" sz="1200" dirty="0" smtClean="0"/>
                        <a:t>ENERGIATERMELŐ LÉTESÍTMÉNY</a:t>
                      </a:r>
                      <a:r>
                        <a:rPr lang="hu-HU" sz="1200" baseline="0" dirty="0" smtClean="0"/>
                        <a:t> ÁLTAL VÉGZETT KÖLTSÉG-HASZON ELEMZÉS (CBA)</a:t>
                      </a:r>
                      <a:endParaRPr lang="hu-H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u-HU" sz="1100" dirty="0" smtClean="0"/>
                        <a:t>Kritérium</a:t>
                      </a:r>
                      <a:endParaRPr lang="hu-HU" sz="11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dirty="0" err="1" smtClean="0"/>
                        <a:t>CBA-hoz</a:t>
                      </a:r>
                      <a:r>
                        <a:rPr lang="hu-HU" sz="1100" baseline="0" dirty="0" smtClean="0"/>
                        <a:t> köthető esemény</a:t>
                      </a:r>
                      <a:endParaRPr lang="hu-HU" sz="11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dirty="0" smtClean="0"/>
                        <a:t>CBA célja</a:t>
                      </a:r>
                      <a:endParaRPr lang="hu-HU" sz="11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sz="1100" dirty="0" smtClean="0"/>
                        <a:t>&gt;20 MW</a:t>
                      </a:r>
                      <a:r>
                        <a:rPr lang="hu-HU" sz="1100" baseline="0" dirty="0" smtClean="0"/>
                        <a:t> teljes bemenő hőteljesítmény</a:t>
                      </a:r>
                      <a:endParaRPr lang="hu-H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100" dirty="0" smtClean="0"/>
                        <a:t>Új, hő alapú villamosenergia-termelő létesítmény tervezése</a:t>
                      </a:r>
                      <a:endParaRPr lang="hu-H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hu-HU" sz="1100" dirty="0" smtClean="0"/>
                        <a:t>Nagy hatásfokú kapcsolt energiatermelő létesítményként való</a:t>
                      </a:r>
                      <a:r>
                        <a:rPr lang="hu-HU" sz="1100" baseline="0" dirty="0" smtClean="0"/>
                        <a:t> üzemeltetés megéri-e</a:t>
                      </a:r>
                      <a:endParaRPr lang="hu-HU" sz="11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sz="1100" dirty="0" smtClean="0"/>
                        <a:t>&gt;20 MW teljes névleges bemenő hőteljesítmény</a:t>
                      </a:r>
                      <a:endParaRPr lang="hu-H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100" dirty="0" smtClean="0"/>
                        <a:t>Villamosenergia-termelő</a:t>
                      </a:r>
                      <a:r>
                        <a:rPr lang="hu-HU" sz="1100" baseline="0" dirty="0" smtClean="0"/>
                        <a:t> létesítmény jelentős felújítása</a:t>
                      </a:r>
                      <a:endParaRPr lang="hu-H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sz="1100" dirty="0" smtClean="0"/>
                        <a:t>&gt;20 MW teljes bemenő hőteljesítmény, hasznosítható hőmérsékleti szintű </a:t>
                      </a:r>
                      <a:r>
                        <a:rPr lang="hu-HU" sz="1100" dirty="0" err="1" smtClean="0"/>
                        <a:t>hulladékhőt</a:t>
                      </a:r>
                      <a:r>
                        <a:rPr lang="hu-HU" sz="1100" dirty="0" smtClean="0"/>
                        <a:t> termelő</a:t>
                      </a:r>
                      <a:r>
                        <a:rPr lang="hu-HU" sz="1100" baseline="0" dirty="0" smtClean="0"/>
                        <a:t> ipari létesítmény</a:t>
                      </a:r>
                      <a:endParaRPr lang="hu-H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100" dirty="0" smtClean="0"/>
                        <a:t>Tervezés vagy jelentős</a:t>
                      </a:r>
                      <a:r>
                        <a:rPr lang="hu-HU" sz="1100" baseline="0" dirty="0" smtClean="0"/>
                        <a:t> felújítás</a:t>
                      </a:r>
                      <a:endParaRPr lang="hu-H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100" dirty="0" smtClean="0"/>
                        <a:t>A </a:t>
                      </a:r>
                      <a:r>
                        <a:rPr lang="hu-HU" sz="1100" dirty="0" err="1" smtClean="0"/>
                        <a:t>hulladékhő</a:t>
                      </a:r>
                      <a:r>
                        <a:rPr lang="hu-HU" sz="1100" dirty="0" smtClean="0"/>
                        <a:t> gazdaságilag indokolt igényt kielégítő</a:t>
                      </a:r>
                      <a:r>
                        <a:rPr lang="hu-HU" sz="1100" baseline="0" dirty="0" smtClean="0"/>
                        <a:t> felhasználása, valamint a létesítmény távfűtési/hűtési hálózathoz csatlakozása megéri-e</a:t>
                      </a:r>
                      <a:endParaRPr lang="hu-H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lang="hu-HU" sz="1100" dirty="0" smtClean="0"/>
                        <a:t>Új távfűtési/hűtési hálózat tervezése;</a:t>
                      </a:r>
                    </a:p>
                    <a:p>
                      <a:r>
                        <a:rPr lang="hu-HU" sz="1100" dirty="0" smtClean="0"/>
                        <a:t>Már</a:t>
                      </a:r>
                      <a:r>
                        <a:rPr lang="hu-HU" sz="1100" baseline="0" dirty="0" smtClean="0"/>
                        <a:t> meglévő </a:t>
                      </a:r>
                      <a:r>
                        <a:rPr lang="hu-HU" sz="1100" baseline="0" dirty="0" err="1" smtClean="0"/>
                        <a:t>távf</a:t>
                      </a:r>
                      <a:r>
                        <a:rPr lang="hu-HU" sz="1100" baseline="0" dirty="0" smtClean="0"/>
                        <a:t>./h. hálózatba &gt;20 MW teljes bemenő </a:t>
                      </a:r>
                      <a:r>
                        <a:rPr lang="hu-HU" sz="1100" baseline="0" dirty="0" err="1" smtClean="0"/>
                        <a:t>hőteljesítményű</a:t>
                      </a:r>
                      <a:r>
                        <a:rPr lang="hu-HU" sz="1100" baseline="0" dirty="0" smtClean="0"/>
                        <a:t> új energiatermelő létesítmény tervezése/jelentős felújítása</a:t>
                      </a:r>
                      <a:endParaRPr lang="hu-H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100" dirty="0" smtClean="0"/>
                        <a:t>A közeli ipari létesítményekből</a:t>
                      </a:r>
                      <a:r>
                        <a:rPr lang="hu-HU" sz="1100" baseline="0" dirty="0" smtClean="0"/>
                        <a:t> származó </a:t>
                      </a:r>
                      <a:r>
                        <a:rPr lang="hu-HU" sz="1100" baseline="0" dirty="0" err="1" smtClean="0"/>
                        <a:t>hulladékhő</a:t>
                      </a:r>
                      <a:r>
                        <a:rPr lang="hu-HU" sz="1100" baseline="0" dirty="0" smtClean="0"/>
                        <a:t> felhasználása megéri-e</a:t>
                      </a:r>
                      <a:endParaRPr lang="hu-H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56137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hu-HU" sz="2400" b="1" dirty="0" smtClean="0"/>
              <a:t>Költség-haszon elemzés módszertanának kidolgozása/2.</a:t>
            </a:r>
            <a:r>
              <a:rPr lang="hu-HU" sz="2400" b="1" dirty="0"/>
              <a:t/>
            </a:r>
            <a:br>
              <a:rPr lang="hu-HU" sz="2400" b="1" dirty="0"/>
            </a:br>
            <a:r>
              <a:rPr lang="hu-HU" sz="2800" i="1" dirty="0" smtClean="0"/>
              <a:t>További feladatok</a:t>
            </a:r>
            <a:endParaRPr lang="hu-HU" sz="2800" i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hu-HU" dirty="0" smtClean="0"/>
              <a:t>Kivételek a CBA alól</a:t>
            </a:r>
          </a:p>
          <a:p>
            <a:pPr lvl="1"/>
            <a:r>
              <a:rPr lang="hu-HU" dirty="0" smtClean="0"/>
              <a:t>Lásd a jogszabályi rendelkezéseket</a:t>
            </a:r>
          </a:p>
          <a:p>
            <a:pPr lvl="2"/>
            <a:r>
              <a:rPr lang="hu-HU" dirty="0" smtClean="0"/>
              <a:t>Atomerőmű és csúcserőművek</a:t>
            </a:r>
          </a:p>
          <a:p>
            <a:pPr lvl="2"/>
            <a:r>
              <a:rPr lang="hu-HU" dirty="0" smtClean="0"/>
              <a:t>CO2 tárolókhoz közeli elhelyezkedés </a:t>
            </a:r>
          </a:p>
          <a:p>
            <a:pPr lvl="2"/>
            <a:r>
              <a:rPr lang="hu-HU" dirty="0" smtClean="0"/>
              <a:t>Küszöbértékek a hő mennyiségére és a távolságokra</a:t>
            </a:r>
          </a:p>
          <a:p>
            <a:pPr lvl="3"/>
            <a:r>
              <a:rPr lang="hu-HU" dirty="0" smtClean="0"/>
              <a:t>MATÁSZSZ javaslat alapján</a:t>
            </a:r>
          </a:p>
          <a:p>
            <a:r>
              <a:rPr lang="hu-HU" dirty="0" smtClean="0"/>
              <a:t>CBA módszertan kidolgozása</a:t>
            </a:r>
          </a:p>
          <a:p>
            <a:pPr lvl="1"/>
            <a:r>
              <a:rPr lang="hu-HU" dirty="0" smtClean="0"/>
              <a:t>Folyamatban, a Hivatal egyeztet az érintettekkel</a:t>
            </a:r>
          </a:p>
          <a:p>
            <a:r>
              <a:rPr lang="hu-HU" dirty="0" err="1" smtClean="0"/>
              <a:t>CBA-k</a:t>
            </a:r>
            <a:r>
              <a:rPr lang="hu-HU" dirty="0" smtClean="0"/>
              <a:t> jóváhagyása hosszú távon =&gt;  </a:t>
            </a:r>
            <a:br>
              <a:rPr lang="hu-HU" dirty="0" smtClean="0"/>
            </a:br>
            <a:r>
              <a:rPr lang="hu-HU" b="1" dirty="0"/>
              <a:t>N</a:t>
            </a:r>
            <a:r>
              <a:rPr lang="hu-HU" b="1" dirty="0" smtClean="0"/>
              <a:t>emzeti </a:t>
            </a:r>
            <a:r>
              <a:rPr lang="hu-HU" b="1" dirty="0"/>
              <a:t>E</a:t>
            </a:r>
            <a:r>
              <a:rPr lang="hu-HU" b="1" dirty="0" smtClean="0"/>
              <a:t>nergetikusi </a:t>
            </a:r>
            <a:r>
              <a:rPr lang="hu-HU" b="1" dirty="0"/>
              <a:t>H</a:t>
            </a:r>
            <a:r>
              <a:rPr lang="hu-HU" b="1" dirty="0" smtClean="0"/>
              <a:t>álózat </a:t>
            </a:r>
            <a:r>
              <a:rPr lang="hu-HU" dirty="0" smtClean="0"/>
              <a:t>végezné (jelenleg a Hivatal feladata a jóváhagyás, felmentés)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xmlns="" val="1058995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églalap 3"/>
          <p:cNvSpPr/>
          <p:nvPr/>
        </p:nvSpPr>
        <p:spPr>
          <a:xfrm>
            <a:off x="0" y="2708920"/>
            <a:ext cx="9144000" cy="1224136"/>
          </a:xfrm>
          <a:prstGeom prst="rect">
            <a:avLst/>
          </a:prstGeom>
          <a:solidFill>
            <a:srgbClr val="CC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>
              <a:solidFill>
                <a:schemeClr val="bg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pPr algn="ctr"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pPr algn="ctr">
              <a:buNone/>
            </a:pPr>
            <a:r>
              <a:rPr lang="hu-HU" b="1" dirty="0" smtClean="0">
                <a:solidFill>
                  <a:schemeClr val="bg1"/>
                </a:solidFill>
              </a:rPr>
              <a:t>II. Energetikai auditálási kötelezettség</a:t>
            </a:r>
            <a:endParaRPr lang="en-US" b="1" dirty="0" smtClean="0">
              <a:solidFill>
                <a:schemeClr val="bg1"/>
              </a:solidFill>
            </a:endParaRPr>
          </a:p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6191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u-HU" sz="3600" dirty="0"/>
              <a:t>A </a:t>
            </a:r>
            <a:r>
              <a:rPr lang="hu-HU" sz="3600" dirty="0" smtClean="0"/>
              <a:t>Hivatal feladatai az energetikai auditálási kötelezettséggel összefüggésben</a:t>
            </a:r>
            <a:endParaRPr lang="hu-HU" sz="3600" dirty="0"/>
          </a:p>
        </p:txBody>
      </p:sp>
      <p:pic>
        <p:nvPicPr>
          <p:cNvPr id="4" name="Tartalom helye 3" descr="nevjegyzek.jpg"/>
          <p:cNvPicPr>
            <a:picLocks noGrp="1" noChangeAspect="1"/>
          </p:cNvPicPr>
          <p:nvPr>
            <p:ph idx="1"/>
          </p:nvPr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colorTemperature colorTemp="6400"/>
                    </a14:imgEffect>
                    <a14:imgEffect>
                      <a14:saturation sat="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83568" y="1916833"/>
            <a:ext cx="1656184" cy="1440160"/>
          </a:xfrm>
        </p:spPr>
      </p:pic>
      <p:sp>
        <p:nvSpPr>
          <p:cNvPr id="5" name="Téglalap 4"/>
          <p:cNvSpPr/>
          <p:nvPr/>
        </p:nvSpPr>
        <p:spPr>
          <a:xfrm>
            <a:off x="3131840" y="1443841"/>
            <a:ext cx="4680520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hu-H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ezeti </a:t>
            </a:r>
            <a:r>
              <a:rPr 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 energetikai auditálásra jogosult személyek és szervezetek névjegyzékét 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endParaRPr lang="hu-H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Vezeti a regisztráló szervezetek névjegyzékét és felügyeli az energetikai auditálással kapcsolatos, az energiahatékonysági törvényben meghatározott </a:t>
            </a:r>
            <a:r>
              <a:rPr lang="hu-H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tevékenységüket (ennek keretében  jóváhagyja például a szakmai vizsga tartalmára és eljárásrendjére vonatkozó szabályzatot, továbbá felügyeli a felkészítő tanfolyamokat és a szakmai vizsgákat)</a:t>
            </a:r>
          </a:p>
          <a:p>
            <a:pPr algn="just"/>
            <a:endParaRPr lang="hu-H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Ellenőrzi a kötelező energetikai auditálás teljesítését, valamint az elvégzett auditok megfelelőségét (</a:t>
            </a:r>
            <a:r>
              <a:rPr lang="hu-H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jogszabályi </a:t>
            </a:r>
            <a:r>
              <a:rPr 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megfelelőséget évente vizsgálja az auditok statisztikailag jelentős hányadánál)</a:t>
            </a:r>
          </a:p>
        </p:txBody>
      </p:sp>
      <p:sp>
        <p:nvSpPr>
          <p:cNvPr id="6" name="Lekerekített téglalap 5"/>
          <p:cNvSpPr/>
          <p:nvPr/>
        </p:nvSpPr>
        <p:spPr>
          <a:xfrm>
            <a:off x="755576" y="3933056"/>
            <a:ext cx="1512168" cy="1115099"/>
          </a:xfrm>
          <a:prstGeom prst="roundRect">
            <a:avLst>
              <a:gd name="adj" fmla="val 10000"/>
            </a:avLst>
          </a:prstGeom>
          <a:blipFill rotWithShape="0">
            <a:blip r:embed="rId4" cstate="print"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</p:spTree>
    <p:extLst>
      <p:ext uri="{BB962C8B-B14F-4D97-AF65-F5344CB8AC3E}">
        <p14:creationId xmlns:p14="http://schemas.microsoft.com/office/powerpoint/2010/main" xmlns="" val="1050253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893</TotalTime>
  <Words>2085</Words>
  <Application>Microsoft Office PowerPoint</Application>
  <PresentationFormat>Diavetítés a képernyőre (4:3 oldalarány)</PresentationFormat>
  <Paragraphs>286</Paragraphs>
  <Slides>38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38</vt:i4>
      </vt:variant>
    </vt:vector>
  </HeadingPairs>
  <TitlesOfParts>
    <vt:vector size="39" baseType="lpstr">
      <vt:lpstr>Office-téma</vt:lpstr>
      <vt:lpstr> Ipari létesítmények Budapest,  energiahatékonysági törvény bemutatása</vt:lpstr>
      <vt:lpstr>Tartalom</vt:lpstr>
      <vt:lpstr>A jogalkotó céljai az ipari szereplőkre vonatkozóan</vt:lpstr>
      <vt:lpstr>Az ipari létesítmények és az energiahatékonyságról szóló törvény</vt:lpstr>
      <vt:lpstr>5. dia</vt:lpstr>
      <vt:lpstr>Költség-haszon elemzés módszertanának kidolgozása/1. Mikor szükséges CBA-t végezni?</vt:lpstr>
      <vt:lpstr>Költség-haszon elemzés módszertanának kidolgozása/2. További feladatok</vt:lpstr>
      <vt:lpstr>8. dia</vt:lpstr>
      <vt:lpstr>A Hivatal feladatai az energetikai auditálási kötelezettséggel összefüggésben</vt:lpstr>
      <vt:lpstr>Energetikai auditálási kötelezettség</vt:lpstr>
      <vt:lpstr>11. dia</vt:lpstr>
      <vt:lpstr>Nagyvállalatok I.                                    Ki minősül nagyvállalatnak?</vt:lpstr>
      <vt:lpstr>Nagyvállalatok II.                                 Ki minősül nagyvállalatnak?</vt:lpstr>
      <vt:lpstr>Nagyvállalatok III.                                    Ki minősül nagyvállalatnak?</vt:lpstr>
      <vt:lpstr>Kapcsolódó vagy partnervállalkozások</vt:lpstr>
      <vt:lpstr>Kapcsolódó vagy partnervállalkozásra vonatkozó speciális rendelkezések</vt:lpstr>
      <vt:lpstr>Átmeneti időszakra szóló rendelkezések</vt:lpstr>
      <vt:lpstr>18. dia</vt:lpstr>
      <vt:lpstr>Ki végezheti el az energetikai auditot? Energetikai auditálásra jogosult személyek és szervezetek</vt:lpstr>
      <vt:lpstr>Regisztráló szervezetek</vt:lpstr>
      <vt:lpstr>Az energetikai auditálási tevékenység engedélyezésének folyamata</vt:lpstr>
      <vt:lpstr>22. dia</vt:lpstr>
      <vt:lpstr>Energetikai audit minimális tartalmi követelményei I.</vt:lpstr>
      <vt:lpstr>Energetikai audit minimális tartalmi követelményei II.</vt:lpstr>
      <vt:lpstr>Energetikai audit teljessége</vt:lpstr>
      <vt:lpstr>Kötelező energetikai auditok ellenőrzése</vt:lpstr>
      <vt:lpstr>Tájékoztatás</vt:lpstr>
      <vt:lpstr>28. dia</vt:lpstr>
      <vt:lpstr>A villamos energia és földgáz hálózatok energiahatékonysági potenciáljának felmérése</vt:lpstr>
      <vt:lpstr>30. dia</vt:lpstr>
      <vt:lpstr>A célérték teljesítésének nyomon követése</vt:lpstr>
      <vt:lpstr>Vállalati önkéntes megállapodások rendszere</vt:lpstr>
      <vt:lpstr>33. dia</vt:lpstr>
      <vt:lpstr>A Hivatal javaslata Nemzeti Energetikusi Hálózat (NEH)</vt:lpstr>
      <vt:lpstr>A NEH létrehozásának előnyei</vt:lpstr>
      <vt:lpstr>36. dia</vt:lpstr>
      <vt:lpstr>Energiahatékonysági honlap tartalma</vt:lpstr>
      <vt:lpstr>38. dia</vt:lpstr>
    </vt:vector>
  </TitlesOfParts>
  <Company>MEH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MEKH</dc:creator>
  <cp:lastModifiedBy>Dubniczky Miklós</cp:lastModifiedBy>
  <cp:revision>140</cp:revision>
  <cp:lastPrinted>2014-09-11T15:34:55Z</cp:lastPrinted>
  <dcterms:created xsi:type="dcterms:W3CDTF">2014-09-04T07:05:04Z</dcterms:created>
  <dcterms:modified xsi:type="dcterms:W3CDTF">2015-10-12T09:00:36Z</dcterms:modified>
</cp:coreProperties>
</file>