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docx" ContentType="application/vnd.openxmlformats-officedocument.wordprocessingml.documen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7"/>
  </p:notesMasterIdLst>
  <p:sldIdLst>
    <p:sldId id="300" r:id="rId2"/>
    <p:sldId id="297" r:id="rId3"/>
    <p:sldId id="257" r:id="rId4"/>
    <p:sldId id="258" r:id="rId5"/>
    <p:sldId id="293" r:id="rId6"/>
    <p:sldId id="294" r:id="rId7"/>
    <p:sldId id="296" r:id="rId8"/>
    <p:sldId id="262" r:id="rId9"/>
    <p:sldId id="263" r:id="rId10"/>
    <p:sldId id="299" r:id="rId11"/>
    <p:sldId id="303" r:id="rId12"/>
    <p:sldId id="301" r:id="rId13"/>
    <p:sldId id="304" r:id="rId14"/>
    <p:sldId id="305" r:id="rId15"/>
    <p:sldId id="306" r:id="rId16"/>
    <p:sldId id="307" r:id="rId17"/>
    <p:sldId id="276" r:id="rId18"/>
    <p:sldId id="277" r:id="rId19"/>
    <p:sldId id="280" r:id="rId20"/>
    <p:sldId id="281" r:id="rId21"/>
    <p:sldId id="308" r:id="rId22"/>
    <p:sldId id="309" r:id="rId23"/>
    <p:sldId id="310" r:id="rId24"/>
    <p:sldId id="311" r:id="rId25"/>
    <p:sldId id="312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C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7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27504-C7C6-4288-A7C3-C065A2A0018A}" type="datetimeFigureOut">
              <a:rPr lang="hu-HU" smtClean="0"/>
              <a:pPr/>
              <a:t>12/3/15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2FC1-61E7-484C-8C3C-90929ED4DF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988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2FC1-61E7-484C-8C3C-90929ED4DFD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895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2FC1-61E7-484C-8C3C-90929ED4DFD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69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16423-3225-45F9-BB1E-DE0CC2227B6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package" Target="../embeddings/Microsoft_Word_Document1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package" Target="../embeddings/Microsoft_Word_Document2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ucsusa.org/clean_energy/coalvswind/c02c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671812" cy="6858000"/>
          </a:xfrm>
          <a:prstGeom prst="rect">
            <a:avLst/>
          </a:prstGeom>
        </p:spPr>
      </p:pic>
      <p:sp>
        <p:nvSpPr>
          <p:cNvPr id="5" name="Szövegdoboz 1"/>
          <p:cNvSpPr txBox="1"/>
          <p:nvPr/>
        </p:nvSpPr>
        <p:spPr>
          <a:xfrm>
            <a:off x="251520" y="3284984"/>
            <a:ext cx="79928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3600" b="1" dirty="0" smtClean="0"/>
          </a:p>
          <a:p>
            <a:pPr algn="ctr"/>
            <a:r>
              <a:rPr lang="hu-HU" sz="3600" dirty="0">
                <a:solidFill>
                  <a:srgbClr val="92D050"/>
                </a:solidFill>
              </a:rPr>
              <a:t>A metanol gyártás tapasztalatai, a felhasználás széleskörű lehetőségei</a:t>
            </a:r>
            <a:endParaRPr lang="hu-HU" sz="3600" dirty="0" smtClean="0">
              <a:solidFill>
                <a:srgbClr val="92D050"/>
              </a:solidFill>
            </a:endParaRPr>
          </a:p>
          <a:p>
            <a:pPr algn="ctr"/>
            <a:endParaRPr lang="hu-HU" sz="3600" dirty="0" smtClean="0">
              <a:solidFill>
                <a:srgbClr val="92D050"/>
              </a:solidFill>
            </a:endParaRPr>
          </a:p>
          <a:p>
            <a:pPr algn="ctr"/>
            <a:r>
              <a:rPr lang="hu-HU" sz="2800" dirty="0">
                <a:solidFill>
                  <a:srgbClr val="92D050"/>
                </a:solidFill>
              </a:rPr>
              <a:t>dr. </a:t>
            </a:r>
            <a:r>
              <a:rPr lang="hu-HU" sz="2800" dirty="0" smtClean="0">
                <a:solidFill>
                  <a:srgbClr val="92D050"/>
                </a:solidFill>
              </a:rPr>
              <a:t>habil. Raisz </a:t>
            </a:r>
            <a:r>
              <a:rPr lang="hu-HU" sz="2800" dirty="0">
                <a:solidFill>
                  <a:srgbClr val="92D050"/>
                </a:solidFill>
              </a:rPr>
              <a:t>Iván ny. egyetemi docens, </a:t>
            </a:r>
            <a:r>
              <a:rPr lang="hu-HU" sz="2800" dirty="0" smtClean="0">
                <a:solidFill>
                  <a:srgbClr val="92D050"/>
                </a:solidFill>
              </a:rPr>
              <a:t>ME</a:t>
            </a:r>
          </a:p>
          <a:p>
            <a:pPr algn="ctr"/>
            <a:r>
              <a:rPr lang="hu-HU" sz="2800" dirty="0" smtClean="0">
                <a:solidFill>
                  <a:srgbClr val="92D050"/>
                </a:solidFill>
              </a:rPr>
              <a:t>ENVIRO-PHARM Kft.</a:t>
            </a:r>
          </a:p>
          <a:p>
            <a:pPr algn="ctr"/>
            <a:endParaRPr lang="hu-HU" sz="3600" dirty="0" smtClean="0"/>
          </a:p>
          <a:p>
            <a:pPr algn="ctr"/>
            <a:endParaRPr lang="hu-HU" sz="3600" dirty="0" smtClean="0"/>
          </a:p>
          <a:p>
            <a:pPr algn="ctr"/>
            <a:endParaRPr lang="hu-HU" sz="3600" dirty="0" smtClean="0"/>
          </a:p>
          <a:p>
            <a:pPr algn="ctr"/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96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 descr="http://enfo.agt.bme.hu/drupal/sites/default/files/energiák%20co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560840" cy="54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827584" y="188640"/>
            <a:ext cx="73448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Szén-dioxid kibocsátás alakulása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427984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Szén:	1,037 tonna/1 MWh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339752" y="16288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Kőolaj:	0,980 tonna/1 MWh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571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95250" y="188640"/>
            <a:ext cx="89535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Vizsgáljuk meg, hogy a villamos energia termelésre összeállt rendszer működésében milyen nehézségek vannak </a:t>
            </a:r>
            <a:r>
              <a:rPr lang="hu-HU" sz="2100" dirty="0"/>
              <a:t>(</a:t>
            </a:r>
            <a:r>
              <a:rPr lang="hu-HU" sz="1500" dirty="0"/>
              <a:t>Dr. Szeredi István:* A Villamos </a:t>
            </a:r>
            <a:r>
              <a:rPr lang="hu-HU" sz="1500" dirty="0" err="1"/>
              <a:t>Energia-Rendszer</a:t>
            </a:r>
            <a:r>
              <a:rPr lang="hu-HU" sz="1500" dirty="0"/>
              <a:t> Szabályozása Terén Tapasztalható Trend. MVM Közleményei XLVIII. évfolyam _ 2011. 1. szám):</a:t>
            </a:r>
          </a:p>
          <a:p>
            <a:endParaRPr lang="hu-HU" sz="750" dirty="0"/>
          </a:p>
          <a:p>
            <a:pPr algn="just"/>
            <a:r>
              <a:rPr lang="hu-HU" sz="2100" dirty="0"/>
              <a:t>1. A rendszerszabályozási feladatokat jelenleg más funkcióra, állandó terhelésű „alapüzemre” épített 30-40 éves erőművek látják el</a:t>
            </a:r>
            <a:r>
              <a:rPr lang="hu-HU" sz="2100" dirty="0" smtClean="0"/>
              <a:t>. </a:t>
            </a:r>
            <a:endParaRPr lang="hu-HU" sz="750" dirty="0"/>
          </a:p>
          <a:p>
            <a:pPr algn="just"/>
            <a:r>
              <a:rPr lang="hu-HU" sz="2100" dirty="0"/>
              <a:t>2. A rendszerszabályozási feladatok ellátását jelenleg főként a részterheléssel üzemelő gáztüzelésű egységek vállalják. </a:t>
            </a:r>
            <a:endParaRPr lang="hu-HU" sz="2100" dirty="0" smtClean="0"/>
          </a:p>
          <a:p>
            <a:r>
              <a:rPr lang="hu-HU" sz="2100" dirty="0"/>
              <a:t>3. A rendszer „merevsége” növekedett a bekövetkezett változások miatt is: a piacnyitás és a megújuló energiát használó, kötelező átvétel alá eső termelés részarányának növekedése. </a:t>
            </a:r>
            <a:endParaRPr lang="hu-HU" sz="1350" dirty="0"/>
          </a:p>
          <a:p>
            <a:r>
              <a:rPr lang="hu-HU" sz="2100" dirty="0"/>
              <a:t>4. A magyar villamos energiarendszerből hagyományosan hiányzik a modern szabályozó kapacitás a megfelelő rugalmassággal és a szükséges terhelésváltási sebességekkel</a:t>
            </a:r>
            <a:endParaRPr lang="hu-HU" sz="1350" dirty="0"/>
          </a:p>
          <a:p>
            <a:r>
              <a:rPr lang="hu-HU" sz="2100" dirty="0"/>
              <a:t>5. Az éjszakai terhelési minimumok is nehezen kezelhetők.</a:t>
            </a:r>
            <a:r>
              <a:rPr lang="hu-HU" sz="1350" dirty="0"/>
              <a:t>.</a:t>
            </a:r>
          </a:p>
          <a:p>
            <a:r>
              <a:rPr lang="hu-HU" sz="1350" dirty="0"/>
              <a:t> </a:t>
            </a:r>
          </a:p>
          <a:p>
            <a:r>
              <a:rPr lang="hu-HU" sz="2100" dirty="0"/>
              <a:t>6. Megkerülhetetlen előfeltételt jelent a rendszerrugalmasság megteremtése a megújuló energia hasznosítás sokak által remélt további növekedéséhez</a:t>
            </a:r>
            <a:r>
              <a:rPr lang="hu-HU" sz="1350" dirty="0" smtClean="0"/>
              <a:t>.</a:t>
            </a:r>
          </a:p>
          <a:p>
            <a:r>
              <a:rPr lang="hu-HU" sz="2400" b="1" dirty="0" smtClean="0"/>
              <a:t>Megoldás: olyan energia tároló, mely motor hajtására is alkalmas.</a:t>
            </a:r>
            <a:endParaRPr lang="hu-HU" sz="2400" b="1" dirty="0"/>
          </a:p>
          <a:p>
            <a:pPr algn="just"/>
            <a:endParaRPr lang="hu-HU" sz="210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01C9-CEF8-4192-8274-B16B9F54D6BE}" type="datetime1">
              <a:rPr lang="hu-HU" smtClean="0"/>
              <a:pPr/>
              <a:t>12/3/15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2014 09.25.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90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79512" y="260648"/>
            <a:ext cx="88569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Erre a célra a metilalkoholt találtuk alkalmasnak</a:t>
            </a:r>
            <a:r>
              <a:rPr lang="hu-HU" sz="2000" dirty="0" smtClean="0"/>
              <a:t>, </a:t>
            </a:r>
            <a:r>
              <a:rPr lang="hu-HU" sz="2400" dirty="0" smtClean="0"/>
              <a:t>melyet  már 20 évvel ezelőtt is használtak az USA-ban autóbuszok működtetésére.</a:t>
            </a:r>
          </a:p>
          <a:p>
            <a:pPr algn="just"/>
            <a:r>
              <a:rPr lang="hu-HU" sz="2400" dirty="0"/>
              <a:t>A metilalkohol szintetikus ipari előállítása 1923 óta ismert szén-monoxidból és hidrogénből, később földgázból és finomítói gázokból. A megújuló energiaforrások kutatása kapcsán az alapanyagok és energiahordozók változtak. A szintézishez felhasznált hidrogén és szén-monoxid források jelentős mértékben változtak. Előtérbe került a víz elektrolízisével nyert hidrogén, a szén- és hulladékok elgázosításával nyert szén-dioxid. Kidolgozásra került a szén-dioxid hulladékok hasznosításával végzett szintézis. </a:t>
            </a:r>
            <a:endParaRPr lang="hu-HU" sz="2400" dirty="0" smtClean="0"/>
          </a:p>
          <a:p>
            <a:pPr algn="just"/>
            <a:r>
              <a:rPr lang="hu-HU" sz="2400" dirty="0"/>
              <a:t>Mindezek jelentős mértékű katalizátor fejlesztésekkel az eredeti 200 bar nyomású technológiától a 20 bar nyomású rendszerekig finomodtak. Önmagában ez is jelentős energia megtakarítást jelent.</a:t>
            </a:r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485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47864" y="12687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563888" cy="266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721" y="1"/>
            <a:ext cx="3212279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8889" y="4725145"/>
            <a:ext cx="320511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0" y="3068960"/>
            <a:ext cx="370790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TÖMÖRÍTŐ: 0,65 kWh/tonna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43608" y="4509120"/>
            <a:ext cx="36004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SZÁLLÍTÁS: 1,36 L D. olaj/tonna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43808" y="5805264"/>
            <a:ext cx="302433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/>
              <a:t>KOMPAKTOR:  1,12 L D. olaj/tonna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940152" y="3789040"/>
            <a:ext cx="309634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ÜVEGHÁZ GÁZOK: 120 m3/tonna</a:t>
            </a:r>
            <a:endParaRPr lang="hu-HU" sz="2800" dirty="0"/>
          </a:p>
        </p:txBody>
      </p:sp>
      <p:sp>
        <p:nvSpPr>
          <p:cNvPr id="12" name="Lefelé nyíl 11"/>
          <p:cNvSpPr/>
          <p:nvPr/>
        </p:nvSpPr>
        <p:spPr>
          <a:xfrm>
            <a:off x="1691680" y="263691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2699792" y="400506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felé nyíl 13"/>
          <p:cNvSpPr/>
          <p:nvPr/>
        </p:nvSpPr>
        <p:spPr>
          <a:xfrm>
            <a:off x="4211960" y="544522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felé nyíl 14"/>
          <p:cNvSpPr/>
          <p:nvPr/>
        </p:nvSpPr>
        <p:spPr>
          <a:xfrm>
            <a:off x="7380312" y="3356992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3563888" y="1052736"/>
            <a:ext cx="23762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0" y="5661248"/>
            <a:ext cx="2627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FF0000"/>
                </a:solidFill>
              </a:rPr>
              <a:t>Szumma</a:t>
            </a:r>
            <a:r>
              <a:rPr lang="hu-HU" sz="2400" b="1" dirty="0" smtClean="0">
                <a:solidFill>
                  <a:srgbClr val="FF0000"/>
                </a:solidFill>
              </a:rPr>
              <a:t> veszteség: 3,11 kWh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02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59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3" y="-4763"/>
            <a:ext cx="78644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17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504" y="476672"/>
            <a:ext cx="8928992" cy="6192688"/>
            <a:chOff x="1362" y="4209"/>
            <a:chExt cx="9403" cy="5268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3642" y="8997"/>
              <a:ext cx="1320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1362" y="4209"/>
              <a:ext cx="9403" cy="5268"/>
              <a:chOff x="1362" y="4209"/>
              <a:chExt cx="9403" cy="5268"/>
            </a:xfrm>
          </p:grpSpPr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6762" y="4504"/>
                <a:ext cx="1920" cy="7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Oxigén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30 bar, </a:t>
                </a:r>
                <a:endPara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1600 kg/h</a:t>
                </a:r>
                <a:endPara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>
                <a:off x="1362" y="4209"/>
                <a:ext cx="9403" cy="5268"/>
                <a:chOff x="1362" y="4209"/>
                <a:chExt cx="9403" cy="5268"/>
              </a:xfrm>
            </p:grpSpPr>
            <p:sp>
              <p:nvSpPr>
                <p:cNvPr id="103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722" y="8541"/>
                  <a:ext cx="1440" cy="93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u-HU" sz="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</a:rPr>
                    <a:t>Output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energia</a:t>
                  </a:r>
                  <a:endParaRPr kumimoji="0" lang="hu-H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1362" y="4209"/>
                  <a:ext cx="9403" cy="5268"/>
                  <a:chOff x="1362" y="4209"/>
                  <a:chExt cx="9403" cy="5268"/>
                </a:xfrm>
              </p:grpSpPr>
              <p:cxnSp>
                <p:nvCxnSpPr>
                  <p:cNvPr id="1033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22" y="8997"/>
                    <a:ext cx="1200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</p:cxnSp>
              <p:grpSp>
                <p:nvGrpSpPr>
                  <p:cNvPr id="103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362" y="4209"/>
                    <a:ext cx="9403" cy="5268"/>
                    <a:chOff x="1362" y="4209"/>
                    <a:chExt cx="9403" cy="5268"/>
                  </a:xfrm>
                </p:grpSpPr>
                <p:sp>
                  <p:nvSpPr>
                    <p:cNvPr id="1035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2" y="8541"/>
                      <a:ext cx="1560" cy="93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Gáz turbina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1036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62" y="4209"/>
                      <a:ext cx="9403" cy="5154"/>
                      <a:chOff x="1362" y="4209"/>
                      <a:chExt cx="9403" cy="5154"/>
                    </a:xfrm>
                  </p:grpSpPr>
                  <p:sp>
                    <p:nvSpPr>
                      <p:cNvPr id="1037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22" y="8655"/>
                        <a:ext cx="1320" cy="70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hu-H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600" b="0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Metanol</a:t>
                        </a:r>
                        <a:r>
                          <a: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 </a:t>
                        </a:r>
                        <a:r>
                          <a:rPr kumimoji="0" lang="en-US" sz="1600" b="0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tartály</a:t>
                        </a:r>
                        <a:endPara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grpSp>
                    <p:nvGrpSpPr>
                      <p:cNvPr id="1038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62" y="4209"/>
                        <a:ext cx="9403" cy="4446"/>
                        <a:chOff x="1362" y="4209"/>
                        <a:chExt cx="9403" cy="4446"/>
                      </a:xfrm>
                    </p:grpSpPr>
                    <p:cxnSp>
                      <p:nvCxnSpPr>
                        <p:cNvPr id="1039" name="AutoShape 1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3042" y="8085"/>
                          <a:ext cx="0" cy="570"/>
                        </a:xfrm>
                        <a:prstGeom prst="straightConnector1">
                          <a:avLst/>
                        </a:prstGeom>
                        <a:noFill/>
                        <a:ln w="38100">
                          <a:solidFill>
                            <a:srgbClr val="CC0000"/>
                          </a:solidFill>
                          <a:round/>
                          <a:headEnd/>
                          <a:tailEnd type="triangle" w="med" len="med"/>
                        </a:ln>
                      </p:spPr>
                    </p:cxnSp>
                    <p:grpSp>
                      <p:nvGrpSpPr>
                        <p:cNvPr id="1040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62" y="4209"/>
                          <a:ext cx="9403" cy="3877"/>
                          <a:chOff x="1362" y="4209"/>
                          <a:chExt cx="9403" cy="3877"/>
                        </a:xfrm>
                      </p:grpSpPr>
                      <p:cxnSp>
                        <p:nvCxnSpPr>
                          <p:cNvPr id="1041" name="AutoShape 17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9402" y="7512"/>
                            <a:ext cx="600" cy="0"/>
                          </a:xfrm>
                          <a:prstGeom prst="straightConnector1">
                            <a:avLst/>
                          </a:prstGeom>
                          <a:noFill/>
                          <a:ln w="38100">
                            <a:solidFill>
                              <a:srgbClr val="938953"/>
                            </a:solidFill>
                            <a:round/>
                            <a:headEnd/>
                            <a:tailEnd type="triangle" w="med" len="med"/>
                          </a:ln>
                        </p:spPr>
                      </p:cxnSp>
                      <p:grpSp>
                        <p:nvGrpSpPr>
                          <p:cNvPr id="1042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62" y="4209"/>
                            <a:ext cx="9403" cy="3877"/>
                            <a:chOff x="1362" y="4209"/>
                            <a:chExt cx="9403" cy="3877"/>
                          </a:xfrm>
                        </p:grpSpPr>
                        <p:sp>
                          <p:nvSpPr>
                            <p:cNvPr id="1043" name="Text Box 1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722" y="7026"/>
                              <a:ext cx="1680" cy="1027"/>
                            </a:xfrm>
                            <a:prstGeom prst="rect">
                              <a:avLst/>
                            </a:prstGeom>
                            <a:solidFill>
                              <a:srgbClr val="C4BC96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hu-HU" sz="11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hu-HU" sz="9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</a:endParaRPr>
                            </a:p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hu-HU" sz="16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</a:rPr>
                                <a:t>Folyékony szén-dioxid</a:t>
                              </a:r>
                              <a:endParaRPr kumimoji="0" lang="hu-HU" sz="1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044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62" y="4209"/>
                              <a:ext cx="9403" cy="3877"/>
                              <a:chOff x="1362" y="4209"/>
                              <a:chExt cx="9403" cy="3877"/>
                            </a:xfrm>
                          </p:grpSpPr>
                          <p:cxnSp>
                            <p:nvCxnSpPr>
                              <p:cNvPr id="1045" name="AutoShape 21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H="1">
                                <a:off x="6522" y="7571"/>
                                <a:ext cx="1200" cy="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31750">
                                <a:solidFill>
                                  <a:srgbClr val="938953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</p:spPr>
                          </p:cxnSp>
                          <p:grpSp>
                            <p:nvGrpSpPr>
                              <p:cNvPr id="1046" name="Group 2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62" y="4209"/>
                                <a:ext cx="9403" cy="3877"/>
                                <a:chOff x="1362" y="4209"/>
                                <a:chExt cx="9403" cy="3877"/>
                              </a:xfrm>
                            </p:grpSpPr>
                            <p:sp>
                              <p:nvSpPr>
                                <p:cNvPr id="1047" name="Text Box 23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962" y="7026"/>
                                  <a:ext cx="1560" cy="1027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66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ts val="100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endParaRPr kumimoji="0" lang="hu-HU" sz="11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</a:endParaRPr>
                                </a:p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ts val="100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hu-HU" sz="16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itchFamily="34" charset="0"/>
                                    </a:rPr>
                                    <a:t>Metanol reaktor 30 bar</a:t>
                                  </a:r>
                                  <a:r>
                                    <a:rPr kumimoji="0" lang="hu-HU" sz="16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itchFamily="18" charset="0"/>
                                    </a:rPr>
                                    <a:t>,</a:t>
                                  </a:r>
                                  <a:r>
                                    <a:rPr kumimoji="0" lang="hu-HU" sz="16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itchFamily="34" charset="0"/>
                                    </a:rPr>
                                    <a:t> 210 °C</a:t>
                                  </a:r>
                                  <a:endParaRPr kumimoji="0" lang="hu-HU" sz="16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1048" name="Group 2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362" y="4209"/>
                                  <a:ext cx="9403" cy="3877"/>
                                  <a:chOff x="1362" y="4209"/>
                                  <a:chExt cx="9403" cy="3877"/>
                                </a:xfrm>
                              </p:grpSpPr>
                              <p:cxnSp>
                                <p:nvCxnSpPr>
                                  <p:cNvPr id="1049" name="AutoShape 25"/>
                                  <p:cNvCxnSpPr>
                                    <a:cxnSpLocks noChangeShapeType="1"/>
                                  </p:cNvCxnSpPr>
                                  <p:nvPr/>
                                </p:nvCxnSpPr>
                                <p:spPr bwMode="auto">
                                  <a:xfrm flipH="1">
                                    <a:off x="3642" y="7575"/>
                                    <a:ext cx="1320" cy="0"/>
                                  </a:xfrm>
                                  <a:prstGeom prst="straightConnector1">
                                    <a:avLst/>
                                  </a:prstGeom>
                                  <a:noFill/>
                                  <a:ln w="44450">
                                    <a:solidFill>
                                      <a:srgbClr val="FF66FF"/>
                                    </a:solidFill>
                                    <a:round/>
                                    <a:headEnd/>
                                    <a:tailEnd type="triangle" w="med" len="med"/>
                                  </a:ln>
                                </p:spPr>
                              </p:cxnSp>
                              <p:grpSp>
                                <p:nvGrpSpPr>
                                  <p:cNvPr id="1050" name="Group 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362" y="4209"/>
                                    <a:ext cx="9403" cy="3877"/>
                                    <a:chOff x="1362" y="4209"/>
                                    <a:chExt cx="9403" cy="3877"/>
                                  </a:xfrm>
                                </p:grpSpPr>
                                <p:sp>
                                  <p:nvSpPr>
                                    <p:cNvPr id="1051" name="Text Box 27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348" y="7027"/>
                                      <a:ext cx="1320" cy="1059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9966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ts val="100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endParaRPr kumimoji="0" lang="hu-HU" sz="12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libri" pitchFamily="34" charset="0"/>
                                      </a:endParaRPr>
                                    </a:p>
                                    <a:p>
                                      <a:pPr marL="0" marR="0" lvl="0" indent="0" algn="ctr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ts val="100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r>
                                        <a:rPr kumimoji="0" lang="hu-HU" sz="1600" b="0" i="0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libri" pitchFamily="34" charset="0"/>
                                        </a:rPr>
                                        <a:t>Metanol víz szeparátor</a:t>
                                      </a:r>
                                      <a:endParaRPr kumimoji="0" lang="hu-HU" sz="16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052" name="Group 2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362" y="4209"/>
                                      <a:ext cx="9403" cy="2817"/>
                                      <a:chOff x="1362" y="4209"/>
                                      <a:chExt cx="9403" cy="2817"/>
                                    </a:xfrm>
                                  </p:grpSpPr>
                                  <p:sp>
                                    <p:nvSpPr>
                                      <p:cNvPr id="1053" name="Text Box 29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922" y="6204"/>
                                        <a:ext cx="2040" cy="717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pPr marL="0" marR="0" lvl="0" indent="0" algn="ctr" defTabSz="914400" rtl="0" eaLnBrk="1" fontAlgn="base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</a:pPr>
                                        <a:r>
                                          <a:rPr kumimoji="0" lang="en-US" sz="1600" b="0" i="0" u="none" strike="noStrike" cap="none" normalizeH="0" baseline="0" dirty="0" err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libri" pitchFamily="34" charset="0"/>
                                          </a:rPr>
                                          <a:t>Hidrogén</a:t>
                                        </a:r>
                                        <a:r>
                                          <a:rPr kumimoji="0" lang="en-US" sz="1600" b="0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libri" pitchFamily="34" charset="0"/>
                                          </a:rPr>
                                          <a:t> 30 bar, </a:t>
                                        </a:r>
                                      </a:p>
                                      <a:p>
                                        <a:pPr marL="0" marR="0" lvl="0" indent="0" algn="ctr" defTabSz="914400" rtl="0" eaLnBrk="1" fontAlgn="base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</a:pPr>
                                        <a:r>
                                          <a:rPr kumimoji="0" lang="en-US" sz="1600" b="0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libri" pitchFamily="34" charset="0"/>
                                          </a:rPr>
                                          <a:t>200 kg/h</a:t>
                                        </a:r>
                                        <a:endParaRPr kumimoji="0" lang="hu-HU" sz="1600" b="0" i="0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Arial" pitchFamily="34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054" name="Group 30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362" y="4209"/>
                                        <a:ext cx="9403" cy="2817"/>
                                        <a:chOff x="1362" y="4209"/>
                                        <a:chExt cx="9403" cy="2817"/>
                                      </a:xfrm>
                                    </p:grpSpPr>
                                    <p:cxnSp>
                                      <p:nvCxnSpPr>
                                        <p:cNvPr id="1055" name="AutoShape 31"/>
                                        <p:cNvCxnSpPr>
                                          <a:cxnSpLocks noChangeShapeType="1"/>
                                        </p:cNvCxnSpPr>
                                        <p:nvPr/>
                                      </p:nvCxnSpPr>
                                      <p:spPr bwMode="auto">
                                        <a:xfrm>
                                          <a:off x="5802" y="6057"/>
                                          <a:ext cx="0" cy="969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noFill/>
                                        <a:ln w="19050">
                                          <a:solidFill>
                                            <a:srgbClr val="FF0000"/>
                                          </a:solidFill>
                                          <a:round/>
                                          <a:headEnd/>
                                          <a:tailEnd type="triangle" w="med" len="med"/>
                                        </a:ln>
                                      </p:spPr>
                                    </p:cxnSp>
                                    <p:grpSp>
                                      <p:nvGrpSpPr>
                                        <p:cNvPr id="1056" name="Group 32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362" y="4209"/>
                                          <a:ext cx="9403" cy="2817"/>
                                          <a:chOff x="1362" y="4209"/>
                                          <a:chExt cx="9403" cy="2817"/>
                                        </a:xfrm>
                                      </p:grpSpPr>
                                      <p:sp>
                                        <p:nvSpPr>
                                          <p:cNvPr id="1057" name="Text Box 33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042" y="6318"/>
                                            <a:ext cx="840" cy="513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pPr marL="0" marR="0" lvl="0" indent="0" algn="l" defTabSz="914400" rtl="0" eaLnBrk="1" fontAlgn="base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ct val="0"/>
                                              </a:spcBef>
                                              <a:spcAft>
                                                <a:spcPts val="100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</a:pPr>
                                            <a:r>
                                              <a:rPr kumimoji="0" lang="hu-HU" sz="1600" b="0" i="0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libri" pitchFamily="34" charset="0"/>
                                              </a:rPr>
                                              <a:t>víz</a:t>
                                            </a:r>
                                            <a:endParaRPr kumimoji="0" lang="hu-HU" sz="1600" b="0" i="0" u="none" strike="noStrike" cap="none" normalizeH="0" baseline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Arial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1058" name="AutoShape 34"/>
                                          <p:cNvCxnSpPr>
                                            <a:cxnSpLocks noChangeShapeType="1"/>
                                          </p:cNvCxnSpPr>
                                          <p:nvPr/>
                                        </p:nvCxnSpPr>
                                        <p:spPr bwMode="auto">
                                          <a:xfrm flipV="1">
                                            <a:off x="3042" y="5919"/>
                                            <a:ext cx="1" cy="1107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noFill/>
                                          <a:ln w="15875">
                                            <a:solidFill>
                                              <a:srgbClr val="92CDDC"/>
                                            </a:solidFill>
                                            <a:round/>
                                            <a:headEnd/>
                                            <a:tailEnd type="triangle" w="med" len="med"/>
                                          </a:ln>
                                        </p:spPr>
                                      </p:cxnSp>
                                      <p:grpSp>
                                        <p:nvGrpSpPr>
                                          <p:cNvPr id="1059" name="Group 35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362" y="4209"/>
                                            <a:ext cx="9403" cy="2622"/>
                                            <a:chOff x="1362" y="4209"/>
                                            <a:chExt cx="9403" cy="2622"/>
                                          </a:xfrm>
                                        </p:grpSpPr>
                                        <p:sp>
                                          <p:nvSpPr>
                                            <p:cNvPr id="1060" name="Text Box 36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962" y="6318"/>
                                              <a:ext cx="1080" cy="513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noFill/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pPr marL="0" marR="0" lvl="0" indent="0" algn="l" defTabSz="914400" rtl="0" eaLnBrk="1" fontAlgn="base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ct val="0"/>
                                                </a:spcBef>
                                                <a:spcAft>
                                                  <a:spcPts val="100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</a:pPr>
                                              <a:r>
                                                <a:rPr kumimoji="0" lang="hu-HU" sz="1600" b="0" i="0" u="none" strike="noStrike" cap="none" normalizeH="0" baseline="0" dirty="0" err="1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libri" pitchFamily="34" charset="0"/>
                                                </a:rPr>
                                                <a:t>Retur</a:t>
                                              </a:r>
                                              <a:endParaRPr kumimoji="0" lang="hu-HU" sz="1600" b="0" i="0" u="none" strike="noStrike" cap="none" normalizeH="0" baseline="0" dirty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Arial" pitchFamily="34" charset="0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061" name="Group 37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362" y="4209"/>
                                              <a:ext cx="9403" cy="1848"/>
                                              <a:chOff x="1362" y="4209"/>
                                              <a:chExt cx="9403" cy="1848"/>
                                            </a:xfrm>
                                          </p:grpSpPr>
                                          <p:sp>
                                            <p:nvSpPr>
                                              <p:cNvPr id="1062" name="Text Box 38"/>
                                              <p:cNvSpPr txBox="1"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722" y="5519"/>
                                                <a:ext cx="2400" cy="39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noFill/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pPr marL="0" marR="0" lvl="0" indent="0" algn="l" defTabSz="914400" rtl="0" eaLnBrk="1" fontAlgn="base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ct val="0"/>
                                                  </a:spcBef>
                                                  <a:spcAft>
                                                    <a:spcPts val="100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</a:pPr>
                                                <a:r>
                                                  <a:rPr kumimoji="0" lang="hu-HU" sz="1600" b="0" i="0" u="none" strike="noStrike" cap="none" normalizeH="0" baseline="0" dirty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libri" pitchFamily="34" charset="0"/>
                                                  </a:rPr>
                                                  <a:t>Ionmentes víz</a:t>
                                                </a:r>
                                                <a:endParaRPr kumimoji="0" lang="hu-HU" sz="1600" b="0" i="0" u="none" strike="noStrike" cap="none" normalizeH="0" baseline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Arial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1063" name="AutoShape 39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1362" y="5918"/>
                                                <a:ext cx="3600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25400">
                                                <a:solidFill>
                                                  <a:srgbClr val="92CDDC"/>
                                                </a:solidFill>
                                                <a:round/>
                                                <a:headEnd/>
                                                <a:tailEnd type="triangle" w="med" len="med"/>
                                              </a:ln>
                                            </p:spPr>
                                          </p:cxnSp>
                                          <p:grpSp>
                                            <p:nvGrpSpPr>
                                              <p:cNvPr id="1064" name="Group 40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362" y="4209"/>
                                                <a:ext cx="9403" cy="1848"/>
                                                <a:chOff x="1362" y="4210"/>
                                                <a:chExt cx="9403" cy="184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1065" name="Group 41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362" y="4210"/>
                                                  <a:ext cx="9000" cy="1848"/>
                                                  <a:chOff x="1362" y="4210"/>
                                                  <a:chExt cx="9000" cy="1848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1066" name="Text Box 42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8922" y="4504"/>
                                                    <a:ext cx="1440" cy="1326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solidFill>
                                                    <a:srgbClr val="95B3D7"/>
                                                  </a:solidFill>
                                                  <a:ln w="9525">
                                                    <a:solidFill>
                                                      <a:srgbClr val="000000"/>
                                                    </a:solidFill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vert="horz" wrap="square" lIns="91440" tIns="45720" rIns="91440" bIns="45720" numCol="1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</a:bodyPr>
                                                  <a:lstStyle/>
                                                  <a:p>
                                                    <a:pPr marL="0" marR="0" lvl="0" indent="0" algn="l" defTabSz="914400" rtl="0" eaLnBrk="1" fontAlgn="base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ct val="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</a:pPr>
                                                    <a:endParaRPr kumimoji="0" lang="hu-HU" sz="500" b="0" i="0" u="none" strike="noStrike" cap="none" normalizeH="0" baseline="0" dirty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Times New Roman" pitchFamily="18" charset="0"/>
                                                    </a:endParaRPr>
                                                  </a:p>
                                                  <a:p>
                                                    <a:pPr marL="0" marR="0" lvl="0" indent="0" algn="ctr" defTabSz="914400" rtl="0" eaLnBrk="1" fontAlgn="base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ct val="0"/>
                                                      </a:spcBef>
                                                      <a:spcAft>
                                                        <a:spcPts val="100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</a:pPr>
                                                    <a:r>
                                                      <a:rPr kumimoji="0" lang="hu-HU" sz="1600" b="0" i="0" u="none" strike="noStrike" cap="none" normalizeH="0" baseline="0" dirty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libri" pitchFamily="34" charset="0"/>
                                                      </a:rPr>
                                                      <a:t>Oxigén tartály 30 bar nyomás</a:t>
                                                    </a:r>
                                                    <a:endParaRPr kumimoji="0" lang="hu-HU" sz="1600" b="0" i="0" u="none" strike="noStrike" cap="none" normalizeH="0" baseline="0" dirty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Arial" pitchFamily="34" charset="0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1067" name="Group 43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362" y="4210"/>
                                                    <a:ext cx="7560" cy="1848"/>
                                                    <a:chOff x="1362" y="4210"/>
                                                    <a:chExt cx="7560" cy="1848"/>
                                                  </a:xfrm>
                                                </p:grpSpPr>
                                                <p:cxnSp>
                                                  <p:nvCxnSpPr>
                                                    <p:cNvPr id="1068" name="AutoShape 44"/>
                                                    <p:cNvCxnSpPr>
                                                      <a:cxnSpLocks noChangeShapeType="1"/>
                                                    </p:cNvCxnSpPr>
                                                    <p:nvPr/>
                                                  </p:nvCxnSpPr>
                                                  <p:spPr bwMode="auto">
                                                    <a:xfrm flipV="1">
                                                      <a:off x="6522" y="5292"/>
                                                      <a:ext cx="2400" cy="1"/>
                                                    </a:xfrm>
                                                    <a:prstGeom prst="straightConnector1">
                                                      <a:avLst/>
                                                    </a:prstGeom>
                                                    <a:noFill/>
                                                    <a:ln w="38100">
                                                      <a:solidFill>
                                                        <a:srgbClr val="365F91"/>
                                                      </a:solidFill>
                                                      <a:round/>
                                                      <a:headEnd/>
                                                      <a:tailEnd type="triangle" w="med" len="med"/>
                                                    </a:ln>
                                                  </p:spPr>
                                                </p:cxnSp>
                                                <p:grpSp>
                                                  <p:nvGrpSpPr>
                                                    <p:cNvPr id="1069" name="Group 45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362" y="4210"/>
                                                      <a:ext cx="5160" cy="1848"/>
                                                      <a:chOff x="1362" y="4210"/>
                                                      <a:chExt cx="5160" cy="1848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1070" name="Text Box 46"/>
                                                      <p:cNvSpPr txBox="1"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4962" y="4219"/>
                                                        <a:ext cx="1560" cy="183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solidFill>
                                                        <a:srgbClr val="DAEEF3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pPr marL="0" marR="0" lvl="0" indent="0" algn="ctr" defTabSz="914400" rtl="0" eaLnBrk="1" fontAlgn="base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ct val="0"/>
                                                          </a:spcBef>
                                                          <a:spcAft>
                                                            <a:spcPct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</a:pPr>
                                                        <a:endParaRPr kumimoji="0" lang="hu-HU" sz="1100" b="0" i="0" u="none" strike="noStrike" cap="none" normalizeH="0" baseline="0" dirty="0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Times New Roman" pitchFamily="18" charset="0"/>
                                                        </a:endParaRPr>
                                                      </a:p>
                                                      <a:p>
                                                        <a:pPr marL="0" marR="0" lvl="0" indent="0" algn="ctr" defTabSz="914400" rtl="0" eaLnBrk="1" fontAlgn="base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ct val="0"/>
                                                          </a:spcBef>
                                                          <a:spcAft>
                                                            <a:spcPts val="100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</a:pPr>
                                                        <a:r>
                                                          <a:rPr kumimoji="0" lang="hu-HU" sz="1600" b="0" i="0" u="none" strike="noStrike" cap="none" normalizeH="0" baseline="0" dirty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libri" pitchFamily="34" charset="0"/>
                                                          </a:rPr>
                                                          <a:t>Alkáli elektrolizáló vízbontó rendszer</a:t>
                                                        </a:r>
                                                        <a:endParaRPr kumimoji="0" lang="hu-HU" sz="1600" b="0" i="0" u="none" strike="noStrike" cap="none" normalizeH="0" baseline="0" dirty="0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Arial" pitchFamily="34" charset="0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1071" name="Group 47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362" y="4210"/>
                                                        <a:ext cx="3600" cy="1083"/>
                                                        <a:chOff x="1362" y="4210"/>
                                                        <a:chExt cx="3600" cy="1083"/>
                                                      </a:xfrm>
                                                    </p:grpSpPr>
                                                    <p:cxnSp>
                                                      <p:nvCxnSpPr>
                                                        <p:cNvPr id="1072" name="AutoShape 48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4362" y="4837"/>
                                                          <a:ext cx="600" cy="1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38100">
                                                          <a:solidFill>
                                                            <a:srgbClr val="B2A1C7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 type="triangle" w="med" len="med"/>
                                                        </a:ln>
                                                      </p:spPr>
                                                    </p:cxnSp>
                                                    <p:grpSp>
                                                      <p:nvGrpSpPr>
                                                        <p:cNvPr id="1073" name="Group 49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1362" y="4210"/>
                                                          <a:ext cx="3000" cy="1083"/>
                                                          <a:chOff x="1362" y="4210"/>
                                                          <a:chExt cx="3000" cy="1083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1074" name="Text Box 50"/>
                                                          <p:cNvSpPr txBox="1"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2802" y="4210"/>
                                                            <a:ext cx="1560" cy="1083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ABF8F"/>
                                                          </a:solidFill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pPr marL="0" marR="0" lvl="0" indent="0" algn="ctr" defTabSz="914400" rtl="0" eaLnBrk="1" fontAlgn="base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ct val="0"/>
                                                              </a:spcBef>
                                                              <a:spcAft>
                                                                <a:spcPct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</a:pPr>
                                                            <a:r>
                                                              <a:rPr kumimoji="0" lang="hu-HU" sz="1600" b="0" i="0" u="none" strike="noStrike" cap="none" normalizeH="0" baseline="0" dirty="0" err="1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effectLst/>
                                                                <a:latin typeface="Calibri" pitchFamily="34" charset="0"/>
                                                              </a:rPr>
                                                              <a:t>Transzformator</a:t>
                                                            </a:r>
                                                            <a:r>
                                                              <a:rPr kumimoji="0" lang="hu-HU" sz="1600" b="0" i="0" u="none" strike="noStrike" cap="none" normalizeH="0" baseline="0" dirty="0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effectLst/>
                                                                <a:latin typeface="Calibri" pitchFamily="34" charset="0"/>
                                                              </a:rPr>
                                                              <a:t> </a:t>
                                                            </a:r>
                                                            <a:r>
                                                              <a:rPr kumimoji="0" lang="hu-HU" sz="1600" b="0" i="0" u="none" strike="noStrike" cap="none" normalizeH="0" baseline="0" dirty="0" err="1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effectLst/>
                                                                <a:latin typeface="Calibri" pitchFamily="34" charset="0"/>
                                                              </a:rPr>
                                                              <a:t>Egyenirányítró</a:t>
                                                            </a:r>
                                                            <a:endParaRPr kumimoji="0" lang="hu-HU" sz="1600" b="0" i="0" u="none" strike="noStrike" cap="none" normalizeH="0" baseline="0" dirty="0" smtClean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libri" pitchFamily="34" charset="0"/>
                                                            </a:endParaRPr>
                                                          </a:p>
                                                          <a:p>
                                                            <a:pPr marL="0" marR="0" lvl="0" indent="0" algn="ctr" defTabSz="914400" rtl="0" eaLnBrk="1" fontAlgn="base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ct val="0"/>
                                                              </a:spcBef>
                                                              <a:spcAft>
                                                                <a:spcPct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</a:pPr>
                                                            <a:r>
                                                              <a:rPr kumimoji="0" lang="hu-HU" sz="1600" b="0" i="0" u="none" strike="noStrike" cap="none" normalizeH="0" baseline="0" dirty="0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effectLst/>
                                                                <a:latin typeface="Calibri" pitchFamily="34" charset="0"/>
                                                              </a:rPr>
                                                              <a:t>10.5 MW</a:t>
                                                            </a:r>
                                                            <a:endParaRPr kumimoji="0" lang="hu-HU" sz="1600" b="0" i="0" u="none" strike="noStrike" cap="none" normalizeH="0" baseline="0" dirty="0" smtClean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Arial" pitchFamily="34" charset="0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1075" name="Group 51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1362" y="4324"/>
                                                            <a:ext cx="1440" cy="969"/>
                                                            <a:chOff x="1362" y="4324"/>
                                                            <a:chExt cx="1440" cy="969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1076" name="Text Box 52"/>
                                                            <p:cNvSpPr txBox="1">
                                                              <a:spLocks noChangeArrowheads="1"/>
                                                            </p:cNvSpPr>
                                                            <p:nvPr/>
                                                          </p:nvSpPr>
                                                          <p:spPr bwMode="auto">
                                                            <a:xfrm>
                                                              <a:off x="1602" y="4838"/>
                                                              <a:ext cx="960" cy="455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  <a:ln w="9525">
                                                              <a:noFill/>
                                                              <a:miter lim="800000"/>
                                                              <a:headEnd/>
                                                              <a:tailEnd/>
                                                            </a:ln>
                                                          </p:spPr>
                                                          <p:txBody>
                                                            <a:bodyPr vert="horz" wrap="square" lIns="91440" tIns="45720" rIns="91440" bIns="45720" numCol="1" anchor="t" anchorCtr="0" compatLnSpc="1">
                                                              <a:prstTxWarp prst="textNoShape">
                                                                <a:avLst/>
                                                              </a:prstTxWarp>
                                                            </a:bodyPr>
                                                            <a:lstStyle/>
                                                            <a:p>
                                                              <a:pPr marL="0" marR="0" lvl="0" indent="0" algn="l" defTabSz="914400" rtl="0" eaLnBrk="1" fontAlgn="base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ct val="0"/>
                                                                </a:spcBef>
                                                                <a:spcAft>
                                                                  <a:spcPts val="100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tabLst/>
                                                              </a:pPr>
                                                              <a:r>
                                                                <a:rPr kumimoji="0" lang="en-US" sz="1600" b="0" i="0" u="none" strike="noStrike" cap="none" normalizeH="0" baseline="0" dirty="0" err="1" smtClean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effectLst/>
                                                                  <a:latin typeface="Calibri" pitchFamily="34" charset="0"/>
                                                                </a:rPr>
                                                                <a:t>energia</a:t>
                                                              </a:r>
                                                              <a:endParaRPr kumimoji="0" lang="hu-HU" sz="1600" b="0" i="0" u="none" strike="noStrike" cap="none" normalizeH="0" baseline="0" dirty="0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effectLst/>
                                                                <a:latin typeface="Arial" pitchFamily="34" charset="0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grpSp>
                                                          <p:nvGrpSpPr>
                                                            <p:cNvPr id="1077" name="Group 53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1362" y="4324"/>
                                                              <a:ext cx="1440" cy="456"/>
                                                              <a:chOff x="1362" y="4324"/>
                                                              <a:chExt cx="1440" cy="456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1078" name="Text Box 54"/>
                                                              <p:cNvSpPr txBox="1">
                                                                <a:spLocks noChangeArrowheads="1"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1602" y="4324"/>
                                                                <a:ext cx="960" cy="456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  <a:ln w="9525">
                                                                <a:noFill/>
                                                                <a:miter lim="800000"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 vert="horz" wrap="square" lIns="91440" tIns="45720" rIns="91440" bIns="45720" numCol="1" anchor="t" anchorCtr="0" compatLnSpc="1">
                                                                <a:prstTxWarp prst="textNoShape">
                                                                  <a:avLst/>
                                                                </a:prstTxWarp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pPr marL="0" marR="0" lvl="0" indent="0" algn="l" defTabSz="914400" rtl="0" eaLnBrk="1" fontAlgn="base" latinLnBrk="0" hangingPunct="1">
                                                                  <a:lnSpc>
                                                                    <a:spcPct val="100000"/>
                                                                  </a:lnSpc>
                                                                  <a:spcBef>
                                                                    <a:spcPct val="0"/>
                                                                  </a:spcBef>
                                                                  <a:spcAft>
                                                                    <a:spcPts val="1000"/>
                                                                  </a:spcAft>
                                                                  <a:buClrTx/>
                                                                  <a:buSzTx/>
                                                                  <a:buFontTx/>
                                                                  <a:buNone/>
                                                                  <a:tabLst/>
                                                                </a:pPr>
                                                                <a:r>
                                                                  <a:rPr kumimoji="0" lang="en-US" sz="1600" b="1" i="0" u="none" strike="noStrike" cap="none" normalizeH="0" baseline="0" dirty="0" smtClean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rgbClr val="FF0000"/>
                                                                    </a:solidFill>
                                                                    <a:effectLst/>
                                                                    <a:latin typeface="Calibri" pitchFamily="34" charset="0"/>
                                                                  </a:rPr>
                                                                  <a:t>Input</a:t>
                                                                </a:r>
                                                                <a:endParaRPr kumimoji="0" lang="hu-HU" sz="1600" b="0" i="0" u="none" strike="noStrike" cap="none" normalizeH="0" baseline="0" dirty="0" smtClean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effectLst/>
                                                                  <a:latin typeface="Arial" pitchFamily="34" charset="0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  <p:cxnSp>
                                                            <p:nvCxnSpPr>
                                                              <p:cNvPr id="1079" name="AutoShape 55"/>
                                                              <p:cNvCxnSpPr>
                                                                <a:cxnSpLocks noChangeShapeType="1"/>
                                                              </p:cNvCxnSpPr>
                                                              <p:nvPr/>
                                                            </p:nvCxnSpPr>
                                                            <p:spPr bwMode="auto">
                                                              <a:xfrm>
                                                                <a:off x="1362" y="4780"/>
                                                                <a:ext cx="1440" cy="0"/>
                                                              </a:xfrm>
                                                              <a:prstGeom prst="straightConnector1">
                                                                <a:avLst/>
                                                              </a:prstGeom>
                                                              <a:noFill/>
                                                              <a:ln w="38100">
                                                                <a:solidFill>
                                                                  <a:srgbClr val="5F497A"/>
                                                                </a:solidFill>
                                                                <a:round/>
                                                                <a:headEnd/>
                                                                <a:tailEnd type="triangle" w="med" len="med"/>
                                                              </a:ln>
                                                            </p:spPr>
                                                          </p:cxnSp>
                                                        </p:grpSp>
                                                      </p:grp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  <p:cxnSp>
                                              <p:nvCxnSpPr>
                                                <p:cNvPr id="1080" name="AutoShape 56"/>
                                                <p:cNvCxnSpPr>
                                                  <a:cxnSpLocks noChangeShapeType="1"/>
                                                </p:cNvCxnSpPr>
                                                <p:nvPr/>
                                              </p:nvCxnSpPr>
                                              <p:spPr bwMode="auto">
                                                <a:xfrm>
                                                  <a:off x="10362" y="5239"/>
                                                  <a:ext cx="403" cy="0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noFill/>
                                                <a:ln w="31750">
                                                  <a:solidFill>
                                                    <a:srgbClr val="365F91"/>
                                                  </a:solidFill>
                                                  <a:round/>
                                                  <a:headEnd/>
                                                  <a:tailEnd type="triangle" w="med" len="med"/>
                                                </a:ln>
                                              </p:spPr>
                                            </p:cxn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90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504" y="25360"/>
            <a:ext cx="903649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 smtClean="0"/>
              <a:t> ELJÁRÁSUNK LÉNYEGE</a:t>
            </a:r>
            <a:endParaRPr lang="hu-HU" sz="2300" dirty="0" smtClean="0"/>
          </a:p>
          <a:p>
            <a:pPr algn="just"/>
            <a:r>
              <a:rPr lang="hu-HU" sz="2300" dirty="0" smtClean="0"/>
              <a:t>A völgy és mélyvölgy időszakban megtermelt,, valamint a megújuló forrásokban keletkezett olcsóbb villamos energiával, mely a rendszer által az adott igény mellett fel nem vehető, hidrogén gázt állítunk elő nyomás alatti alkalikus vízbontó készülékben. A megtermelt hidrogént tárolás és nyomás változás nélkül a rendelkezésre álló cseppfolyós szén-dioxiddal azonnal metanollá alakítjuk át. Az üvegházgáz hatás csökkentésére az erőművi füstgázokból kivont cseppfolyós szén-dioxid alapanyag és a megtermelt folyékony metanol egyaránt kockázat nélkül tárolható és szállítható. </a:t>
            </a:r>
            <a:r>
              <a:rPr lang="hu-HU" sz="2300" dirty="0"/>
              <a:t> </a:t>
            </a:r>
            <a:r>
              <a:rPr lang="hu-HU" sz="2300" dirty="0" smtClean="0">
                <a:solidFill>
                  <a:srgbClr val="00B050"/>
                </a:solidFill>
              </a:rPr>
              <a:t>Itt kapcsolható a két eljárás</a:t>
            </a:r>
          </a:p>
          <a:p>
            <a:pPr algn="just"/>
            <a:r>
              <a:rPr lang="hu-HU" sz="2300" dirty="0" smtClean="0"/>
              <a:t>A megtermelt metanol a kívánt helyen és időben robbanó motor üzemanyagként tudjuk felhasználni pl. a jobbára kihasználatlan E85 kútoszlopok felhasználásával, külön beruházás nélkül. Az elektrolízis során melléktermékként keletkezett oxigén feleslegessé teszi jelentős villamos teljesítmények felhasználását oxigén előállítására. </a:t>
            </a:r>
          </a:p>
          <a:p>
            <a:pPr algn="just"/>
            <a:r>
              <a:rPr lang="hu-HU" sz="2300" dirty="0" smtClean="0"/>
              <a:t>Az eljárás segíti a megújuló forrásokból időszakosan keletkező villamos energia széleskörű elterjesztését és felhasználását jelentősen csökkentve ezzel a villamos energia termelés környezet terhelését.</a:t>
            </a:r>
          </a:p>
          <a:p>
            <a:pPr algn="just"/>
            <a:endParaRPr lang="hu-HU" sz="2400" dirty="0" smtClean="0"/>
          </a:p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Miért nem a hidrogén tárolását és tüzelőanyag cella alkalmazását választottuk?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1196752"/>
            <a:ext cx="828092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/>
              <a:t>A hidrogén leginkább flexibilis tárolási formája a komprimált állapotú tárolás. Leginkább a 350-700 bar nyomáson tárolás terjedt el, ami jelentős komprimálási energia felhasználással jár. Ugyanakkor az elfogadott mértékűre csökkentett diffúziós veszteséget biztosító kompozit tároló rendszerek költsége 500-600 USD/kg hidrogén.</a:t>
            </a:r>
          </a:p>
          <a:p>
            <a:pPr algn="just"/>
            <a:endParaRPr lang="hu-HU" sz="500" dirty="0" smtClean="0"/>
          </a:p>
          <a:p>
            <a:pPr algn="just"/>
            <a:r>
              <a:rPr lang="hu-HU" sz="2400" dirty="0" smtClean="0"/>
              <a:t>A tüzelőanyag cellákban történő elektromos energia előállítása a BALLARD egységben 31% villamos hatásfokkal történik, míg a termikus hatásfok  30%-os, azonban ez csak 60-65 °C hőmérsékletű vízként jelentkezik. </a:t>
            </a:r>
          </a:p>
          <a:p>
            <a:pPr algn="just"/>
            <a:r>
              <a:rPr lang="hu-HU" sz="2400" dirty="0" smtClean="0"/>
              <a:t>A </a:t>
            </a:r>
            <a:r>
              <a:rPr lang="hu-HU" sz="2400" b="1" dirty="0" smtClean="0"/>
              <a:t>nyomás alatti hidrogén tároló és tüzelőanyag cellás felhasználó egység együttes </a:t>
            </a:r>
            <a:r>
              <a:rPr lang="hu-HU" sz="2400" b="1" dirty="0" smtClean="0">
                <a:solidFill>
                  <a:srgbClr val="FF0000"/>
                </a:solidFill>
              </a:rPr>
              <a:t>energetikai hatásfoka 36%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 descr="http://enfo.agt.bme.hu/drupal/sites/default/files/energiák%20co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560840" cy="54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827584" y="188640"/>
            <a:ext cx="73448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Szén-dioxid kibocsátás alakulása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427984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Szén:	1,037 tonna/1 MWh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339752" y="16288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Kőolaj:	0,980 tonna/1 MWh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1520" y="5517232"/>
            <a:ext cx="878497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Rendszerünk felhasznál		146,7 kg//MWh felvett energia</a:t>
            </a:r>
          </a:p>
          <a:p>
            <a:r>
              <a:rPr lang="hu-HU" sz="2400" dirty="0" smtClean="0"/>
              <a:t>Szekunder fajlagos kibocsátás		282 kg/MWh termelt energia</a:t>
            </a:r>
          </a:p>
          <a:p>
            <a:endParaRPr lang="hu-HU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1520" y="404664"/>
            <a:ext cx="86409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Tulajdonképpen mi az e-mobilitás általános célja és milyen sajátos csomópontjai alakulnak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ki?</a:t>
            </a:r>
          </a:p>
          <a:p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Megítélés az Életciklus Analízis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vizsgálati szempont szerint:</a:t>
            </a: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Valós környezetterhelés csökkentés a járművek mozgásának biztosításával egyidejűleg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Ez azt jelenti, hogy az energiahordozó, a gépjármű, a működés közbeni, valamint a részek és egész hulladékká válása során létrejött környezet terhelés. Gépjárművek esetén kiemelten kezelendő a villamos energia előállítás, az akkumulátor gyártás, majd újra hasznosítás környezet terhelése.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9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28331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971600" y="565736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Metanol szállítási energia veszteség 2%/100 km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1268567"/>
              </p:ext>
            </p:extLst>
          </p:nvPr>
        </p:nvGraphicFramePr>
        <p:xfrm>
          <a:off x="395536" y="0"/>
          <a:ext cx="8373523" cy="6480719"/>
        </p:xfrm>
        <a:graphic>
          <a:graphicData uri="http://schemas.openxmlformats.org/presentationml/2006/ole">
            <p:oleObj spid="_x0000_s36868" name="Document" r:id="rId3" imgW="5753100" imgH="44704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300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8414198"/>
              </p:ext>
            </p:extLst>
          </p:nvPr>
        </p:nvGraphicFramePr>
        <p:xfrm>
          <a:off x="683568" y="0"/>
          <a:ext cx="8193994" cy="6120680"/>
        </p:xfrm>
        <a:graphic>
          <a:graphicData uri="http://schemas.openxmlformats.org/presentationml/2006/ole">
            <p:oleObj spid="_x0000_s37892" name="Dokumentum" r:id="rId3" imgW="5765800" imgH="43053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799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238"/>
            <a:ext cx="91440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229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ép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5888"/>
            <a:ext cx="70564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Kép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860800"/>
            <a:ext cx="4968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37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013" y="-12700"/>
            <a:ext cx="9852026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-252536" y="476672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Köszönöm szíves figyelmüket és türelmüket.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65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79100"/>
            <a:ext cx="91169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ENERGETIKAI ÉS KÖRNYEZETVÉDELMI GONDOK</a:t>
            </a:r>
          </a:p>
          <a:p>
            <a:endParaRPr lang="hu-H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Energetika: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folyamatos energiaszolgáltatási kényszer,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fosszilis energiahordozók használata,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 költségtényezők a tervezett és ad hoc energia  felhasználás során,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elöregedett rendszerek, melyek jelentős költség- és környezet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terhelés többlettel képesek extra teljesítmény biztosítására.</a:t>
            </a:r>
          </a:p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Kapcsolt környezetvédelmi terhelések: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fosszilis energiahordozók CO2 terhelése,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savas gázok kibocsátása,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salak anyagok képződése és tárolása,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gáztisztítási hulladékok elhelyezése,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biomassza tüzelés esetén a CO2 neutralitás víziója,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400" b="1" smtClean="0"/>
              <a:t>e-mobilitás Budapest 2015</a:t>
            </a:r>
            <a:endParaRPr lang="hu-HU" sz="1400" b="1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504" y="847150"/>
            <a:ext cx="8928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MEGÚJULÓ VILLAMOS ENERGIA TERMELÉS HASZNÁLATI KORLÁTJA:</a:t>
            </a:r>
          </a:p>
          <a:p>
            <a:endParaRPr lang="hu-HU" sz="800" b="1" dirty="0" smtClean="0"/>
          </a:p>
          <a:p>
            <a:r>
              <a:rPr lang="hu-HU" sz="2400" dirty="0" smtClean="0"/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napsütés időbeli rendelkezésre állása,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szél potenciál napi és hosszú távú változása,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víz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tározások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másodlagos környezetterhelése,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geográfiai feltételrendszer.</a:t>
            </a:r>
          </a:p>
          <a:p>
            <a:endParaRPr lang="hu-HU" sz="2400" dirty="0" smtClean="0"/>
          </a:p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keletkezés helye és ideje valamint a felhasználás helye és ideje jelentősen eltérhet</a:t>
            </a:r>
          </a:p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Szállítási veszteség mintegy 10%/100km</a:t>
            </a:r>
          </a:p>
          <a:p>
            <a:endParaRPr lang="hu-HU" sz="800" dirty="0" smtClean="0"/>
          </a:p>
          <a:p>
            <a:pPr algn="ctr"/>
            <a:r>
              <a:rPr lang="hu-HU" sz="2400" dirty="0" smtClean="0"/>
              <a:t>.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2079" y="2971974"/>
            <a:ext cx="8964488" cy="3384376"/>
            <a:chOff x="336" y="8257"/>
            <a:chExt cx="10636" cy="2849"/>
          </a:xfrm>
        </p:grpSpPr>
        <p:grpSp>
          <p:nvGrpSpPr>
            <p:cNvPr id="45070" name="Group 14"/>
            <p:cNvGrpSpPr>
              <a:grpSpLocks/>
            </p:cNvGrpSpPr>
            <p:nvPr/>
          </p:nvGrpSpPr>
          <p:grpSpPr bwMode="auto">
            <a:xfrm>
              <a:off x="336" y="8257"/>
              <a:ext cx="10636" cy="2849"/>
              <a:chOff x="336" y="8257"/>
              <a:chExt cx="10636" cy="2849"/>
            </a:xfrm>
          </p:grpSpPr>
          <p:grpSp>
            <p:nvGrpSpPr>
              <p:cNvPr id="45071" name="Group 15"/>
              <p:cNvGrpSpPr>
                <a:grpSpLocks/>
              </p:cNvGrpSpPr>
              <p:nvPr/>
            </p:nvGrpSpPr>
            <p:grpSpPr bwMode="auto">
              <a:xfrm>
                <a:off x="2263" y="8257"/>
                <a:ext cx="8709" cy="681"/>
                <a:chOff x="2263" y="8257"/>
                <a:chExt cx="8709" cy="681"/>
              </a:xfrm>
            </p:grpSpPr>
            <p:sp>
              <p:nvSpPr>
                <p:cNvPr id="4507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173" y="8257"/>
                  <a:ext cx="2799" cy="6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Áram, mechanikai energia</a:t>
                  </a:r>
                </a:p>
              </p:txBody>
            </p:sp>
            <p:grpSp>
              <p:nvGrpSpPr>
                <p:cNvPr id="45074" name="Group 18"/>
                <p:cNvGrpSpPr>
                  <a:grpSpLocks/>
                </p:cNvGrpSpPr>
                <p:nvPr/>
              </p:nvGrpSpPr>
              <p:grpSpPr bwMode="auto">
                <a:xfrm>
                  <a:off x="2263" y="8257"/>
                  <a:ext cx="4341" cy="681"/>
                  <a:chOff x="2263" y="8257"/>
                  <a:chExt cx="4341" cy="681"/>
                </a:xfrm>
              </p:grpSpPr>
              <p:sp>
                <p:nvSpPr>
                  <p:cNvPr id="4507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1" y="8257"/>
                    <a:ext cx="1653" cy="68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rPr>
                      <a:t>Szélerőmű</a:t>
                    </a:r>
                  </a:p>
                </p:txBody>
              </p:sp>
              <p:grpSp>
                <p:nvGrpSpPr>
                  <p:cNvPr id="4507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263" y="8257"/>
                    <a:ext cx="2691" cy="485"/>
                    <a:chOff x="2263" y="8257"/>
                    <a:chExt cx="2691" cy="485"/>
                  </a:xfrm>
                </p:grpSpPr>
                <p:sp>
                  <p:nvSpPr>
                    <p:cNvPr id="45077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63" y="8257"/>
                      <a:ext cx="2175" cy="4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Szélenergia</a:t>
                      </a:r>
                    </a:p>
                  </p:txBody>
                </p:sp>
                <p:cxnSp>
                  <p:nvCxnSpPr>
                    <p:cNvPr id="45078" name="AutoShape 2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441" y="8632"/>
                      <a:ext cx="513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</p:grpSp>
          <p:grpSp>
            <p:nvGrpSpPr>
              <p:cNvPr id="45080" name="Group 24"/>
              <p:cNvGrpSpPr>
                <a:grpSpLocks/>
              </p:cNvGrpSpPr>
              <p:nvPr/>
            </p:nvGrpSpPr>
            <p:grpSpPr bwMode="auto">
              <a:xfrm>
                <a:off x="336" y="8370"/>
                <a:ext cx="10543" cy="2736"/>
                <a:chOff x="336" y="8370"/>
                <a:chExt cx="10543" cy="2736"/>
              </a:xfrm>
            </p:grpSpPr>
            <p:sp>
              <p:nvSpPr>
                <p:cNvPr id="4508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36" y="8370"/>
                  <a:ext cx="1368" cy="273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2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Helyzeti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2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és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2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mozgási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2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energia</a:t>
                  </a:r>
                  <a:endParaRPr kumimoji="0" lang="hu-H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45082" name="Group 26"/>
                <p:cNvGrpSpPr>
                  <a:grpSpLocks/>
                </p:cNvGrpSpPr>
                <p:nvPr/>
              </p:nvGrpSpPr>
              <p:grpSpPr bwMode="auto">
                <a:xfrm>
                  <a:off x="2263" y="9226"/>
                  <a:ext cx="8616" cy="627"/>
                  <a:chOff x="2263" y="8257"/>
                  <a:chExt cx="8616" cy="627"/>
                </a:xfrm>
              </p:grpSpPr>
              <p:sp>
                <p:nvSpPr>
                  <p:cNvPr id="45083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0" y="8257"/>
                    <a:ext cx="2799" cy="62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hu-HU" sz="1600" dirty="0" smtClean="0">
                        <a:latin typeface="Arial" pitchFamily="34" charset="0"/>
                      </a:rPr>
                      <a:t>Áram, mechanikai energia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4508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263" y="8257"/>
                    <a:ext cx="5817" cy="627"/>
                    <a:chOff x="2263" y="8257"/>
                    <a:chExt cx="5817" cy="627"/>
                  </a:xfrm>
                </p:grpSpPr>
                <p:grpSp>
                  <p:nvGrpSpPr>
                    <p:cNvPr id="4508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3" y="8257"/>
                      <a:ext cx="4341" cy="627"/>
                      <a:chOff x="2263" y="8257"/>
                      <a:chExt cx="4341" cy="627"/>
                    </a:xfrm>
                  </p:grpSpPr>
                  <p:sp>
                    <p:nvSpPr>
                      <p:cNvPr id="45086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51" y="8257"/>
                        <a:ext cx="1653" cy="62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hu-H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hu-HU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Vízturbina</a:t>
                        </a:r>
                      </a:p>
                    </p:txBody>
                  </p:sp>
                  <p:grpSp>
                    <p:nvGrpSpPr>
                      <p:cNvPr id="45087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63" y="8257"/>
                        <a:ext cx="2688" cy="627"/>
                        <a:chOff x="2263" y="8257"/>
                        <a:chExt cx="2688" cy="627"/>
                      </a:xfrm>
                    </p:grpSpPr>
                    <p:sp>
                      <p:nvSpPr>
                        <p:cNvPr id="45088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63" y="8257"/>
                          <a:ext cx="2175" cy="62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hu-HU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hu-HU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Vízenergia</a:t>
                          </a:r>
                        </a:p>
                      </p:txBody>
                    </p:sp>
                    <p:cxnSp>
                      <p:nvCxnSpPr>
                        <p:cNvPr id="45089" name="AutoShape 3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438" y="8542"/>
                          <a:ext cx="513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med"/>
                        </a:ln>
                      </p:spPr>
                    </p:cxnSp>
                  </p:grpSp>
                </p:grpSp>
                <p:cxnSp>
                  <p:nvCxnSpPr>
                    <p:cNvPr id="45090" name="AutoShape 34"/>
                    <p:cNvCxnSpPr>
                      <a:cxnSpLocks noChangeShapeType="1"/>
                      <a:stCxn id="45086" idx="3"/>
                      <a:endCxn id="45083" idx="1"/>
                    </p:cNvCxnSpPr>
                    <p:nvPr/>
                  </p:nvCxnSpPr>
                  <p:spPr bwMode="auto">
                    <a:xfrm>
                      <a:off x="6604" y="8571"/>
                      <a:ext cx="1476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</p:grpSp>
        </p:grpSp>
        <p:grpSp>
          <p:nvGrpSpPr>
            <p:cNvPr id="45091" name="Group 35"/>
            <p:cNvGrpSpPr>
              <a:grpSpLocks/>
            </p:cNvGrpSpPr>
            <p:nvPr/>
          </p:nvGrpSpPr>
          <p:grpSpPr bwMode="auto">
            <a:xfrm>
              <a:off x="2263" y="10252"/>
              <a:ext cx="8616" cy="656"/>
              <a:chOff x="2263" y="8257"/>
              <a:chExt cx="8616" cy="656"/>
            </a:xfrm>
          </p:grpSpPr>
          <p:sp>
            <p:nvSpPr>
              <p:cNvPr id="45092" name="Text Box 36"/>
              <p:cNvSpPr txBox="1">
                <a:spLocks noChangeArrowheads="1"/>
              </p:cNvSpPr>
              <p:nvPr/>
            </p:nvSpPr>
            <p:spPr bwMode="auto">
              <a:xfrm>
                <a:off x="8173" y="8286"/>
                <a:ext cx="2706" cy="6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Áram</a:t>
                </a:r>
              </a:p>
            </p:txBody>
          </p:sp>
          <p:grpSp>
            <p:nvGrpSpPr>
              <p:cNvPr id="45093" name="Group 37"/>
              <p:cNvGrpSpPr>
                <a:grpSpLocks/>
              </p:cNvGrpSpPr>
              <p:nvPr/>
            </p:nvGrpSpPr>
            <p:grpSpPr bwMode="auto">
              <a:xfrm>
                <a:off x="2263" y="8257"/>
                <a:ext cx="5910" cy="627"/>
                <a:chOff x="2263" y="8257"/>
                <a:chExt cx="5910" cy="627"/>
              </a:xfrm>
            </p:grpSpPr>
            <p:grpSp>
              <p:nvGrpSpPr>
                <p:cNvPr id="45094" name="Group 38"/>
                <p:cNvGrpSpPr>
                  <a:grpSpLocks/>
                </p:cNvGrpSpPr>
                <p:nvPr/>
              </p:nvGrpSpPr>
              <p:grpSpPr bwMode="auto">
                <a:xfrm>
                  <a:off x="2263" y="8257"/>
                  <a:ext cx="4341" cy="627"/>
                  <a:chOff x="2263" y="8257"/>
                  <a:chExt cx="4341" cy="627"/>
                </a:xfrm>
              </p:grpSpPr>
              <p:sp>
                <p:nvSpPr>
                  <p:cNvPr id="4509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1" y="8257"/>
                    <a:ext cx="1653" cy="62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rPr>
                      <a:t>Ár-apály erőmű</a:t>
                    </a:r>
                  </a:p>
                </p:txBody>
              </p:sp>
              <p:grpSp>
                <p:nvGrpSpPr>
                  <p:cNvPr id="4509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263" y="8257"/>
                    <a:ext cx="2688" cy="627"/>
                    <a:chOff x="2263" y="8257"/>
                    <a:chExt cx="2688" cy="627"/>
                  </a:xfrm>
                </p:grpSpPr>
                <p:sp>
                  <p:nvSpPr>
                    <p:cNvPr id="45097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63" y="8257"/>
                      <a:ext cx="2175" cy="62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Tenger-energia</a:t>
                      </a:r>
                    </a:p>
                  </p:txBody>
                </p:sp>
                <p:cxnSp>
                  <p:nvCxnSpPr>
                    <p:cNvPr id="45098" name="AutoShape 4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438" y="8542"/>
                      <a:ext cx="513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  <p:cxnSp>
              <p:nvCxnSpPr>
                <p:cNvPr id="45099" name="AutoShape 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04" y="8586"/>
                  <a:ext cx="1569" cy="1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cxnSp>
        <p:nvCxnSpPr>
          <p:cNvPr id="58" name="Egyenes összekötő nyíllal 57"/>
          <p:cNvCxnSpPr>
            <a:stCxn id="45075" idx="3"/>
            <a:endCxn id="45072" idx="1"/>
          </p:cNvCxnSpPr>
          <p:nvPr/>
        </p:nvCxnSpPr>
        <p:spPr>
          <a:xfrm flipV="1">
            <a:off x="5295025" y="3372896"/>
            <a:ext cx="1322422" cy="35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zövegdoboz 62"/>
          <p:cNvSpPr txBox="1"/>
          <p:nvPr/>
        </p:nvSpPr>
        <p:spPr>
          <a:xfrm>
            <a:off x="323528" y="11663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MEGÚJULÓ ENERGIAFORRÁSOK HASZNOSÍTÁSÁNAK ELJÁRÁSAI ÉS ÁTALAKÍTÁSI FOLYAMATAI (1)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Szövegdoboz 63"/>
          <p:cNvSpPr txBox="1"/>
          <p:nvPr/>
        </p:nvSpPr>
        <p:spPr>
          <a:xfrm>
            <a:off x="215516" y="1562369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Szendrei János: </a:t>
            </a:r>
            <a:endParaRPr lang="hu-H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62843"/>
            <a:ext cx="547260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Szövegdoboz 65"/>
          <p:cNvSpPr txBox="1"/>
          <p:nvPr/>
        </p:nvSpPr>
        <p:spPr>
          <a:xfrm>
            <a:off x="0" y="2149841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		Megújuló		Átalakítás,	Tárolható		Hasznosított</a:t>
            </a:r>
          </a:p>
          <a:p>
            <a:r>
              <a:rPr lang="hu-HU" dirty="0" smtClean="0"/>
              <a:t>		Energia		kinyerés		közti termék	energia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467544" y="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/>
              <a:t>MEGÚJULÓ ENERGIAFORRÁSOK HASZNOSÍTÁSÁNAK ELJÁRÁSAI ÉS ÁTALAKÍTÁSI FOLYAMATAI (2)</a:t>
            </a:r>
            <a:endParaRPr lang="hu-HU" sz="2800" b="1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1475002"/>
            <a:ext cx="8947631" cy="4906098"/>
            <a:chOff x="336" y="8370"/>
            <a:chExt cx="10616" cy="4130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36" y="8370"/>
              <a:ext cx="10616" cy="3342"/>
              <a:chOff x="336" y="8370"/>
              <a:chExt cx="10616" cy="3342"/>
            </a:xfrm>
          </p:grpSpPr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2258" y="8499"/>
                <a:ext cx="8694" cy="485"/>
                <a:chOff x="2258" y="8499"/>
                <a:chExt cx="8694" cy="485"/>
              </a:xfrm>
            </p:grpSpPr>
            <p:sp>
              <p:nvSpPr>
                <p:cNvPr id="2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153" y="8499"/>
                  <a:ext cx="2799" cy="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hu-H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Hőenergia</a:t>
                  </a:r>
                </a:p>
              </p:txBody>
            </p: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2258" y="8499"/>
                  <a:ext cx="4387" cy="485"/>
                  <a:chOff x="2258" y="8499"/>
                  <a:chExt cx="4387" cy="485"/>
                </a:xfrm>
              </p:grpSpPr>
              <p:sp>
                <p:nvSpPr>
                  <p:cNvPr id="3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92" y="8499"/>
                    <a:ext cx="1653" cy="4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hu-H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hu-HU" sz="16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rPr>
                      <a:t>Geotermikuserőmű</a:t>
                    </a:r>
                    <a:endParaRPr kumimoji="0" lang="hu-H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31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258" y="8499"/>
                    <a:ext cx="2734" cy="485"/>
                    <a:chOff x="2258" y="8499"/>
                    <a:chExt cx="2734" cy="485"/>
                  </a:xfrm>
                </p:grpSpPr>
                <p:sp>
                  <p:nvSpPr>
                    <p:cNvPr id="32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58" y="8499"/>
                      <a:ext cx="2175" cy="4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hu-H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Környezeti hő</a:t>
                      </a:r>
                    </a:p>
                  </p:txBody>
                </p:sp>
                <p:cxnSp>
                  <p:nvCxnSpPr>
                    <p:cNvPr id="33" name="AutoShape 2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479" y="8742"/>
                      <a:ext cx="513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</p:grpSp>
          <p:grpSp>
            <p:nvGrpSpPr>
              <p:cNvPr id="17" name="Group 24"/>
              <p:cNvGrpSpPr>
                <a:grpSpLocks/>
              </p:cNvGrpSpPr>
              <p:nvPr/>
            </p:nvGrpSpPr>
            <p:grpSpPr bwMode="auto">
              <a:xfrm>
                <a:off x="336" y="8370"/>
                <a:ext cx="10543" cy="3342"/>
                <a:chOff x="336" y="8370"/>
                <a:chExt cx="10543" cy="3342"/>
              </a:xfrm>
            </p:grpSpPr>
            <p:sp>
              <p:nvSpPr>
                <p:cNvPr id="1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36" y="8370"/>
                  <a:ext cx="1368" cy="3342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hu-H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25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Hő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25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és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25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sugárzó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25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energia</a:t>
                  </a:r>
                  <a:endParaRPr kumimoji="0" lang="hu-H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19" name="Group 26"/>
                <p:cNvGrpSpPr>
                  <a:grpSpLocks/>
                </p:cNvGrpSpPr>
                <p:nvPr/>
              </p:nvGrpSpPr>
              <p:grpSpPr bwMode="auto">
                <a:xfrm>
                  <a:off x="2263" y="9226"/>
                  <a:ext cx="8616" cy="546"/>
                  <a:chOff x="2263" y="8257"/>
                  <a:chExt cx="8616" cy="546"/>
                </a:xfrm>
              </p:grpSpPr>
              <p:sp>
                <p:nvSpPr>
                  <p:cNvPr id="2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0" y="8257"/>
                    <a:ext cx="2799" cy="54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hu-H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u-HU" sz="800" dirty="0" smtClean="0">
                      <a:latin typeface="Arial" pitchFamily="34" charset="0"/>
                    </a:endParaRPr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hu-HU" sz="1600" dirty="0" smtClean="0">
                        <a:latin typeface="Arial" pitchFamily="34" charset="0"/>
                      </a:rPr>
                      <a:t>Hőenergia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2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263" y="8257"/>
                    <a:ext cx="5817" cy="546"/>
                    <a:chOff x="2263" y="8257"/>
                    <a:chExt cx="5817" cy="546"/>
                  </a:xfrm>
                </p:grpSpPr>
                <p:grpSp>
                  <p:nvGrpSpPr>
                    <p:cNvPr id="22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3" y="8257"/>
                      <a:ext cx="4341" cy="546"/>
                      <a:chOff x="2263" y="8257"/>
                      <a:chExt cx="4341" cy="546"/>
                    </a:xfrm>
                  </p:grpSpPr>
                  <p:sp>
                    <p:nvSpPr>
                      <p:cNvPr id="24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51" y="8257"/>
                        <a:ext cx="1653" cy="5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hu-H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hu-HU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rPr>
                          <a:t>Hőcserélő, hőszivattyú</a:t>
                        </a:r>
                      </a:p>
                    </p:txBody>
                  </p:sp>
                  <p:grpSp>
                    <p:nvGrpSpPr>
                      <p:cNvPr id="25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63" y="8257"/>
                        <a:ext cx="2688" cy="486"/>
                        <a:chOff x="2263" y="8257"/>
                        <a:chExt cx="2688" cy="486"/>
                      </a:xfrm>
                    </p:grpSpPr>
                    <p:sp>
                      <p:nvSpPr>
                        <p:cNvPr id="26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63" y="8257"/>
                          <a:ext cx="2175" cy="48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defPPr>
                            <a:defRPr lang="hu-H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hu-HU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hu-HU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Hulladék hő</a:t>
                          </a:r>
                        </a:p>
                      </p:txBody>
                    </p:sp>
                    <p:cxnSp>
                      <p:nvCxnSpPr>
                        <p:cNvPr id="27" name="AutoShape 3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438" y="8542"/>
                          <a:ext cx="513" cy="0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med"/>
                        </a:ln>
                      </p:spPr>
                    </p:cxnSp>
                  </p:grpSp>
                </p:grpSp>
                <p:cxnSp>
                  <p:nvCxnSpPr>
                    <p:cNvPr id="23" name="AutoShape 34"/>
                    <p:cNvCxnSpPr>
                      <a:cxnSpLocks noChangeShapeType="1"/>
                      <a:stCxn id="24" idx="3"/>
                      <a:endCxn id="20" idx="1"/>
                    </p:cNvCxnSpPr>
                    <p:nvPr/>
                  </p:nvCxnSpPr>
                  <p:spPr bwMode="auto">
                    <a:xfrm>
                      <a:off x="6604" y="8530"/>
                      <a:ext cx="1476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</p:grp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2258" y="9954"/>
              <a:ext cx="8601" cy="2546"/>
              <a:chOff x="2258" y="7959"/>
              <a:chExt cx="8601" cy="2546"/>
            </a:xfrm>
          </p:grpSpPr>
          <p:sp>
            <p:nvSpPr>
              <p:cNvPr id="8" name="Text Box 36"/>
              <p:cNvSpPr txBox="1">
                <a:spLocks noChangeArrowheads="1"/>
              </p:cNvSpPr>
              <p:nvPr/>
            </p:nvSpPr>
            <p:spPr bwMode="auto">
              <a:xfrm>
                <a:off x="8153" y="7959"/>
                <a:ext cx="2706" cy="4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Hőenergia</a:t>
                </a:r>
              </a:p>
            </p:txBody>
          </p:sp>
          <p:grpSp>
            <p:nvGrpSpPr>
              <p:cNvPr id="10" name="Group 38"/>
              <p:cNvGrpSpPr>
                <a:grpSpLocks/>
              </p:cNvGrpSpPr>
              <p:nvPr/>
            </p:nvGrpSpPr>
            <p:grpSpPr bwMode="auto">
              <a:xfrm>
                <a:off x="2258" y="7959"/>
                <a:ext cx="4387" cy="2546"/>
                <a:chOff x="2258" y="7959"/>
                <a:chExt cx="4387" cy="2546"/>
              </a:xfrm>
            </p:grpSpPr>
            <p:sp>
              <p:nvSpPr>
                <p:cNvPr id="1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992" y="7959"/>
                  <a:ext cx="1653" cy="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hu-H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Kollektor</a:t>
                  </a:r>
                </a:p>
              </p:txBody>
            </p:sp>
            <p:grpSp>
              <p:nvGrpSpPr>
                <p:cNvPr id="13" name="Group 40"/>
                <p:cNvGrpSpPr>
                  <a:grpSpLocks/>
                </p:cNvGrpSpPr>
                <p:nvPr/>
              </p:nvGrpSpPr>
              <p:grpSpPr bwMode="auto">
                <a:xfrm>
                  <a:off x="2258" y="8020"/>
                  <a:ext cx="2734" cy="2485"/>
                  <a:chOff x="2258" y="8020"/>
                  <a:chExt cx="2734" cy="2485"/>
                </a:xfrm>
              </p:grpSpPr>
              <p:sp>
                <p:nvSpPr>
                  <p:cNvPr id="14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8" y="8020"/>
                    <a:ext cx="2175" cy="24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hu-H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hu-HU" sz="1600" dirty="0" smtClean="0">
                      <a:latin typeface="Arial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hu-HU" sz="1600" dirty="0" smtClean="0">
                      <a:latin typeface="Arial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rPr>
                      <a:t>Napsugárzás</a:t>
                    </a:r>
                  </a:p>
                </p:txBody>
              </p:sp>
              <p:cxnSp>
                <p:nvCxnSpPr>
                  <p:cNvPr id="15" name="AutoShape 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9" y="8323"/>
                    <a:ext cx="51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</p:grp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3923928" y="4077072"/>
            <a:ext cx="1393221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voltaikus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3923928" y="4725144"/>
            <a:ext cx="1393221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Passzív hasznosítás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3923928" y="5517232"/>
            <a:ext cx="1393221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Foto elektrokémiai</a:t>
            </a:r>
          </a:p>
        </p:txBody>
      </p:sp>
      <p:cxnSp>
        <p:nvCxnSpPr>
          <p:cNvPr id="47" name="Egyenes összekötő nyíllal 46"/>
          <p:cNvCxnSpPr>
            <a:endCxn id="37" idx="1"/>
          </p:cNvCxnSpPr>
          <p:nvPr/>
        </p:nvCxnSpPr>
        <p:spPr>
          <a:xfrm>
            <a:off x="3419872" y="436510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endCxn id="38" idx="1"/>
          </p:cNvCxnSpPr>
          <p:nvPr/>
        </p:nvCxnSpPr>
        <p:spPr>
          <a:xfrm>
            <a:off x="3419872" y="501317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>
            <a:endCxn id="39" idx="1"/>
          </p:cNvCxnSpPr>
          <p:nvPr/>
        </p:nvCxnSpPr>
        <p:spPr>
          <a:xfrm>
            <a:off x="3419872" y="580526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6588224" y="4725144"/>
            <a:ext cx="2359120" cy="5761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Hőenergia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6588224" y="5517232"/>
            <a:ext cx="2359120" cy="5761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Mechanikai energia hő és áram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6588224" y="4077072"/>
            <a:ext cx="2359120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Áram</a:t>
            </a:r>
          </a:p>
        </p:txBody>
      </p:sp>
      <p:cxnSp>
        <p:nvCxnSpPr>
          <p:cNvPr id="57" name="Egyenes összekötő nyíllal 56"/>
          <p:cNvCxnSpPr>
            <a:stCxn id="30" idx="3"/>
            <a:endCxn id="28" idx="1"/>
          </p:cNvCxnSpPr>
          <p:nvPr/>
        </p:nvCxnSpPr>
        <p:spPr>
          <a:xfrm>
            <a:off x="5317149" y="1916870"/>
            <a:ext cx="127107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2" idx="3"/>
            <a:endCxn id="12" idx="3"/>
          </p:cNvCxnSpPr>
          <p:nvPr/>
        </p:nvCxnSpPr>
        <p:spPr>
          <a:xfrm>
            <a:off x="5317149" y="364506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12" idx="3"/>
            <a:endCxn id="8" idx="1"/>
          </p:cNvCxnSpPr>
          <p:nvPr/>
        </p:nvCxnSpPr>
        <p:spPr>
          <a:xfrm>
            <a:off x="5317149" y="3645062"/>
            <a:ext cx="127107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>
            <a:stCxn id="37" idx="3"/>
            <a:endCxn id="55" idx="1"/>
          </p:cNvCxnSpPr>
          <p:nvPr/>
        </p:nvCxnSpPr>
        <p:spPr>
          <a:xfrm>
            <a:off x="5317149" y="4365104"/>
            <a:ext cx="127107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>
            <a:stCxn id="38" idx="3"/>
            <a:endCxn id="53" idx="1"/>
          </p:cNvCxnSpPr>
          <p:nvPr/>
        </p:nvCxnSpPr>
        <p:spPr>
          <a:xfrm>
            <a:off x="5317149" y="5013176"/>
            <a:ext cx="1271075" cy="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nyíllal 67"/>
          <p:cNvCxnSpPr>
            <a:stCxn id="39" idx="3"/>
            <a:endCxn id="54" idx="1"/>
          </p:cNvCxnSpPr>
          <p:nvPr/>
        </p:nvCxnSpPr>
        <p:spPr>
          <a:xfrm>
            <a:off x="5317149" y="5805264"/>
            <a:ext cx="1271075" cy="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zövegdoboz 70"/>
          <p:cNvSpPr txBox="1"/>
          <p:nvPr/>
        </p:nvSpPr>
        <p:spPr>
          <a:xfrm>
            <a:off x="0" y="83671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		Megújuló		Átalakítás,	Tárolható		Hasznosított</a:t>
            </a:r>
          </a:p>
          <a:p>
            <a:r>
              <a:rPr lang="hu-HU" dirty="0" smtClean="0"/>
              <a:t>		Energia		kinyerés		közti termék	energia</a:t>
            </a:r>
            <a:endParaRPr lang="hu-HU" dirty="0"/>
          </a:p>
        </p:txBody>
      </p:sp>
      <p:sp>
        <p:nvSpPr>
          <p:cNvPr id="90" name="Szövegdoboz 89"/>
          <p:cNvSpPr txBox="1"/>
          <p:nvPr/>
        </p:nvSpPr>
        <p:spPr>
          <a:xfrm>
            <a:off x="5652120" y="58052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</a:t>
            </a:r>
            <a:r>
              <a:rPr lang="hu-HU" sz="2800" baseline="-25000" dirty="0" smtClean="0"/>
              <a:t>2</a:t>
            </a:r>
            <a:endParaRPr lang="hu-H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54992" y="1268760"/>
            <a:ext cx="8964488" cy="3889240"/>
            <a:chOff x="805" y="8370"/>
            <a:chExt cx="9812" cy="3274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805" y="8370"/>
              <a:ext cx="7724" cy="2736"/>
              <a:chOff x="805" y="8370"/>
              <a:chExt cx="7724" cy="2736"/>
            </a:xfrm>
          </p:grpSpPr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2258" y="8491"/>
                <a:ext cx="6271" cy="849"/>
                <a:chOff x="2258" y="8491"/>
                <a:chExt cx="6271" cy="849"/>
              </a:xfrm>
            </p:grpSpPr>
            <p:sp>
              <p:nvSpPr>
                <p:cNvPr id="2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127" y="8491"/>
                  <a:ext cx="1402" cy="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hu-H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Termikus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 folyamatok</a:t>
                  </a:r>
                </a:p>
              </p:txBody>
            </p:sp>
            <p:grpSp>
              <p:nvGrpSpPr>
                <p:cNvPr id="26" name="Group 18"/>
                <p:cNvGrpSpPr>
                  <a:grpSpLocks/>
                </p:cNvGrpSpPr>
                <p:nvPr/>
              </p:nvGrpSpPr>
              <p:grpSpPr bwMode="auto">
                <a:xfrm>
                  <a:off x="2258" y="8499"/>
                  <a:ext cx="4387" cy="841"/>
                  <a:chOff x="2258" y="8499"/>
                  <a:chExt cx="4387" cy="841"/>
                </a:xfrm>
              </p:grpSpPr>
              <p:sp>
                <p:nvSpPr>
                  <p:cNvPr id="27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92" y="8855"/>
                    <a:ext cx="1653" cy="4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hu-H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rPr>
                      <a:t>Fizikai előkészítés</a:t>
                    </a:r>
                  </a:p>
                </p:txBody>
              </p:sp>
              <p:grpSp>
                <p:nvGrpSpPr>
                  <p:cNvPr id="28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258" y="8499"/>
                    <a:ext cx="2734" cy="598"/>
                    <a:chOff x="2258" y="8499"/>
                    <a:chExt cx="2734" cy="598"/>
                  </a:xfrm>
                </p:grpSpPr>
                <p:sp>
                  <p:nvSpPr>
                    <p:cNvPr id="2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58" y="8499"/>
                      <a:ext cx="2175" cy="4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hu-H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Primer biomassza</a:t>
                      </a:r>
                    </a:p>
                  </p:txBody>
                </p:sp>
                <p:cxnSp>
                  <p:nvCxnSpPr>
                    <p:cNvPr id="30" name="AutoShape 22"/>
                    <p:cNvCxnSpPr>
                      <a:cxnSpLocks noChangeShapeType="1"/>
                      <a:endCxn id="27" idx="1"/>
                    </p:cNvCxnSpPr>
                    <p:nvPr/>
                  </p:nvCxnSpPr>
                  <p:spPr bwMode="auto">
                    <a:xfrm>
                      <a:off x="4479" y="8742"/>
                      <a:ext cx="513" cy="35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</p:grpSp>
          <p:grpSp>
            <p:nvGrpSpPr>
              <p:cNvPr id="14" name="Group 24"/>
              <p:cNvGrpSpPr>
                <a:grpSpLocks/>
              </p:cNvGrpSpPr>
              <p:nvPr/>
            </p:nvGrpSpPr>
            <p:grpSpPr bwMode="auto">
              <a:xfrm>
                <a:off x="805" y="8370"/>
                <a:ext cx="7724" cy="2736"/>
                <a:chOff x="805" y="8370"/>
                <a:chExt cx="7724" cy="2736"/>
              </a:xfrm>
            </p:grpSpPr>
            <p:sp>
              <p:nvSpPr>
                <p:cNvPr id="1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05" y="8370"/>
                  <a:ext cx="1368" cy="273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hu-H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25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Kémiai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25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kötött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25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energia</a:t>
                  </a:r>
                  <a:endParaRPr kumimoji="0" lang="hu-H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16" name="Group 26"/>
                <p:cNvGrpSpPr>
                  <a:grpSpLocks/>
                </p:cNvGrpSpPr>
                <p:nvPr/>
              </p:nvGrpSpPr>
              <p:grpSpPr bwMode="auto">
                <a:xfrm>
                  <a:off x="2263" y="9097"/>
                  <a:ext cx="6266" cy="668"/>
                  <a:chOff x="2263" y="8128"/>
                  <a:chExt cx="6266" cy="668"/>
                </a:xfrm>
              </p:grpSpPr>
              <p:sp>
                <p:nvSpPr>
                  <p:cNvPr id="1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7" y="8250"/>
                    <a:ext cx="1402" cy="54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hu-H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hu-HU" sz="1600" dirty="0" smtClean="0">
                        <a:latin typeface="Arial" pitchFamily="34" charset="0"/>
                      </a:rPr>
                      <a:t>Biológiai</a:t>
                    </a:r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hu-HU" sz="1600" dirty="0" smtClean="0">
                        <a:latin typeface="Arial" pitchFamily="34" charset="0"/>
                      </a:rPr>
                      <a:t> folyamatok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u-HU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2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263" y="8128"/>
                    <a:ext cx="2729" cy="615"/>
                    <a:chOff x="2263" y="8128"/>
                    <a:chExt cx="2729" cy="615"/>
                  </a:xfrm>
                </p:grpSpPr>
                <p:sp>
                  <p:nvSpPr>
                    <p:cNvPr id="23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63" y="8257"/>
                      <a:ext cx="2175" cy="48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hu-H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Hulladék biomassza</a:t>
                      </a:r>
                    </a:p>
                  </p:txBody>
                </p:sp>
                <p:cxnSp>
                  <p:nvCxnSpPr>
                    <p:cNvPr id="24" name="AutoShape 33"/>
                    <p:cNvCxnSpPr>
                      <a:cxnSpLocks noChangeShapeType="1"/>
                      <a:endCxn id="27" idx="1"/>
                    </p:cNvCxnSpPr>
                    <p:nvPr/>
                  </p:nvCxnSpPr>
                  <p:spPr bwMode="auto">
                    <a:xfrm flipV="1">
                      <a:off x="4438" y="8128"/>
                      <a:ext cx="554" cy="414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</p:grp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258" y="8431"/>
              <a:ext cx="8359" cy="3213"/>
              <a:chOff x="2258" y="6436"/>
              <a:chExt cx="8359" cy="3213"/>
            </a:xfrm>
          </p:grpSpPr>
          <p:sp>
            <p:nvSpPr>
              <p:cNvPr id="7" name="Text Box 36"/>
              <p:cNvSpPr txBox="1">
                <a:spLocks noChangeArrowheads="1"/>
              </p:cNvSpPr>
              <p:nvPr/>
            </p:nvSpPr>
            <p:spPr bwMode="auto">
              <a:xfrm>
                <a:off x="8923" y="6436"/>
                <a:ext cx="1694" cy="3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600" dirty="0" smtClean="0">
                    <a:latin typeface="Arial" pitchFamily="34" charset="0"/>
                  </a:rPr>
                  <a:t>Hőenergia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600" dirty="0" smtClean="0"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600" dirty="0" smtClean="0">
                    <a:latin typeface="Arial" pitchFamily="34" charset="0"/>
                  </a:rPr>
                  <a:t>Mechanikai energia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600" dirty="0" smtClean="0">
                  <a:latin typeface="Arial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600" dirty="0" smtClean="0">
                    <a:latin typeface="Arial" pitchFamily="34" charset="0"/>
                  </a:rPr>
                  <a:t>Áram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600" dirty="0" smtClean="0">
                  <a:latin typeface="Arial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600" dirty="0" smtClean="0">
                    <a:latin typeface="Arial" pitchFamily="34" charset="0"/>
                  </a:rPr>
                  <a:t>Másodlagos energia-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600" dirty="0" smtClean="0">
                    <a:latin typeface="Arial" pitchFamily="34" charset="0"/>
                  </a:rPr>
                  <a:t>hordozó (gáz)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600" dirty="0" smtClean="0">
                  <a:latin typeface="Arial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600" dirty="0" smtClean="0">
                    <a:latin typeface="Arial" pitchFamily="34" charset="0"/>
                  </a:rPr>
                  <a:t>Másodlagos energia-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600" dirty="0" smtClean="0">
                    <a:latin typeface="Arial" pitchFamily="34" charset="0"/>
                  </a:rPr>
                  <a:t>hordozó (folyadék)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600" dirty="0" smtClean="0"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 sz="1600" dirty="0" smtClean="0"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2258" y="8020"/>
                <a:ext cx="4387" cy="901"/>
                <a:chOff x="2258" y="8020"/>
                <a:chExt cx="4387" cy="901"/>
              </a:xfrm>
            </p:grpSpPr>
            <p:sp>
              <p:nvSpPr>
                <p:cNvPr id="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992" y="8436"/>
                  <a:ext cx="1653" cy="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hu-H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u-H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Fizikai előkészítés</a:t>
                  </a:r>
                </a:p>
              </p:txBody>
            </p:sp>
            <p:grpSp>
              <p:nvGrpSpPr>
                <p:cNvPr id="10" name="Group 40"/>
                <p:cNvGrpSpPr>
                  <a:grpSpLocks/>
                </p:cNvGrpSpPr>
                <p:nvPr/>
              </p:nvGrpSpPr>
              <p:grpSpPr bwMode="auto">
                <a:xfrm>
                  <a:off x="2258" y="8020"/>
                  <a:ext cx="2734" cy="659"/>
                  <a:chOff x="2258" y="8020"/>
                  <a:chExt cx="2734" cy="659"/>
                </a:xfrm>
              </p:grpSpPr>
              <p:sp>
                <p:nvSpPr>
                  <p:cNvPr id="1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8" y="8020"/>
                    <a:ext cx="2175" cy="65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hu-H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rPr>
                      <a:t>Ipari és kommunális hulladék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hu-HU" sz="1600" dirty="0" smtClean="0">
                      <a:latin typeface="Arial" pitchFamily="34" charset="0"/>
                    </a:endParaRPr>
                  </a:p>
                </p:txBody>
              </p:sp>
              <p:cxnSp>
                <p:nvCxnSpPr>
                  <p:cNvPr id="12" name="AutoShape 42"/>
                  <p:cNvCxnSpPr>
                    <a:cxnSpLocks noChangeShapeType="1"/>
                    <a:endCxn id="9" idx="1"/>
                  </p:cNvCxnSpPr>
                  <p:nvPr/>
                </p:nvCxnSpPr>
                <p:spPr bwMode="auto">
                  <a:xfrm>
                    <a:off x="4394" y="8315"/>
                    <a:ext cx="598" cy="364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</p:grp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1475656" y="4077072"/>
            <a:ext cx="1977201" cy="577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Szennyvíz iszap</a:t>
            </a:r>
          </a:p>
        </p:txBody>
      </p:sp>
      <p:cxnSp>
        <p:nvCxnSpPr>
          <p:cNvPr id="40" name="Egyenes összekötő nyíllal 39"/>
          <p:cNvCxnSpPr>
            <a:stCxn id="31" idx="3"/>
            <a:endCxn id="9" idx="1"/>
          </p:cNvCxnSpPr>
          <p:nvPr/>
        </p:nvCxnSpPr>
        <p:spPr>
          <a:xfrm flipV="1">
            <a:off x="3452857" y="4005126"/>
            <a:ext cx="527483" cy="3606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5940152" y="4005064"/>
            <a:ext cx="1296144" cy="6486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latin typeface="Arial" pitchFamily="34" charset="0"/>
              </a:rPr>
              <a:t>Biológiai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latin typeface="Arial" pitchFamily="34" charset="0"/>
              </a:rPr>
              <a:t> folyamatok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5940152" y="3068960"/>
            <a:ext cx="1296144" cy="5761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Termikus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folyamatok</a:t>
            </a:r>
          </a:p>
        </p:txBody>
      </p:sp>
      <p:cxnSp>
        <p:nvCxnSpPr>
          <p:cNvPr id="44" name="Egyenes összekötő nyíllal 43"/>
          <p:cNvCxnSpPr>
            <a:stCxn id="27" idx="3"/>
            <a:endCxn id="25" idx="1"/>
          </p:cNvCxnSpPr>
          <p:nvPr/>
        </p:nvCxnSpPr>
        <p:spPr>
          <a:xfrm flipV="1">
            <a:off x="5490562" y="1700568"/>
            <a:ext cx="440367" cy="4324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27" idx="3"/>
            <a:endCxn id="17" idx="1"/>
          </p:cNvCxnSpPr>
          <p:nvPr/>
        </p:nvCxnSpPr>
        <p:spPr>
          <a:xfrm>
            <a:off x="5490562" y="2132970"/>
            <a:ext cx="440367" cy="4686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>
            <a:stCxn id="9" idx="3"/>
            <a:endCxn id="42" idx="1"/>
          </p:cNvCxnSpPr>
          <p:nvPr/>
        </p:nvCxnSpPr>
        <p:spPr>
          <a:xfrm flipV="1">
            <a:off x="5490562" y="3357030"/>
            <a:ext cx="449590" cy="648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>
            <a:stCxn id="9" idx="3"/>
            <a:endCxn id="41" idx="1"/>
          </p:cNvCxnSpPr>
          <p:nvPr/>
        </p:nvCxnSpPr>
        <p:spPr>
          <a:xfrm>
            <a:off x="5490562" y="4005126"/>
            <a:ext cx="449590" cy="3242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>
            <a:stCxn id="25" idx="3"/>
          </p:cNvCxnSpPr>
          <p:nvPr/>
        </p:nvCxnSpPr>
        <p:spPr>
          <a:xfrm>
            <a:off x="7211776" y="1700568"/>
            <a:ext cx="360040" cy="2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>
            <a:stCxn id="17" idx="3"/>
          </p:cNvCxnSpPr>
          <p:nvPr/>
        </p:nvCxnSpPr>
        <p:spPr>
          <a:xfrm>
            <a:off x="7211776" y="2601604"/>
            <a:ext cx="360040" cy="353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>
            <a:stCxn id="42" idx="3"/>
          </p:cNvCxnSpPr>
          <p:nvPr/>
        </p:nvCxnSpPr>
        <p:spPr>
          <a:xfrm flipV="1">
            <a:off x="7236296" y="3356992"/>
            <a:ext cx="360040" cy="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nyíllal 67"/>
          <p:cNvCxnSpPr>
            <a:stCxn id="41" idx="3"/>
          </p:cNvCxnSpPr>
          <p:nvPr/>
        </p:nvCxnSpPr>
        <p:spPr>
          <a:xfrm flipV="1">
            <a:off x="7236296" y="4293096"/>
            <a:ext cx="360040" cy="362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églalap 69"/>
          <p:cNvSpPr/>
          <p:nvPr/>
        </p:nvSpPr>
        <p:spPr>
          <a:xfrm>
            <a:off x="539552" y="11663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b="1" dirty="0" smtClean="0"/>
              <a:t>MEGÚJULÓ ENERGIAFORRÁSOK HASZNOSÍTÁSÁNAK ELJÁRÁSAI ÉS ÁTALAKÍTÁSI FOLYAMATAI (3)</a:t>
            </a:r>
            <a:endParaRPr lang="hu-H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60648"/>
            <a:ext cx="90364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 légszennyező </a:t>
            </a:r>
            <a:r>
              <a:rPr lang="hu-HU" sz="2400" b="1" dirty="0" smtClean="0"/>
              <a:t>komponensek:</a:t>
            </a:r>
          </a:p>
          <a:p>
            <a:r>
              <a:rPr lang="hu-HU" sz="2400" b="1" dirty="0" smtClean="0"/>
              <a:t> J</a:t>
            </a:r>
            <a:r>
              <a:rPr lang="hu-HU" sz="2400" dirty="0" smtClean="0"/>
              <a:t>elentős </a:t>
            </a:r>
            <a:r>
              <a:rPr lang="hu-HU" sz="2400" dirty="0"/>
              <a:t>mértékben a hőerőművekből </a:t>
            </a:r>
            <a:r>
              <a:rPr lang="hu-HU" sz="2400" dirty="0" smtClean="0"/>
              <a:t>származnak. (</a:t>
            </a:r>
            <a:r>
              <a:rPr lang="hu-HU" sz="2400" u="sng" dirty="0">
                <a:hlinkClick r:id="rId2"/>
              </a:rPr>
              <a:t>http://www.ucsusa.org/clean_energy/coalvswind/c02c.html</a:t>
            </a:r>
            <a:r>
              <a:rPr lang="en-GB" sz="2400" dirty="0"/>
              <a:t> </a:t>
            </a:r>
            <a:r>
              <a:rPr lang="hu-HU" sz="2400" dirty="0"/>
              <a:t>alapján</a:t>
            </a:r>
            <a:r>
              <a:rPr lang="hu-HU" sz="2400" dirty="0" smtClean="0"/>
              <a:t>):</a:t>
            </a:r>
          </a:p>
          <a:p>
            <a:endParaRPr lang="hu-HU" sz="500" dirty="0"/>
          </a:p>
          <a:p>
            <a:pPr algn="just"/>
            <a:r>
              <a:rPr lang="hu-HU" sz="2400" b="1" dirty="0"/>
              <a:t>Kén-dioxid (SO</a:t>
            </a:r>
            <a:r>
              <a:rPr lang="hu-HU" sz="2400" b="1" baseline="-25000" dirty="0"/>
              <a:t>2</a:t>
            </a:r>
            <a:r>
              <a:rPr lang="hu-HU" sz="2400" b="1" dirty="0"/>
              <a:t>):</a:t>
            </a:r>
            <a:r>
              <a:rPr lang="hu-HU" sz="2400" dirty="0"/>
              <a:t> A savas esők okozója, mely jelentősen károsítja a talajt, az erdőket és tavakat. A tipikus nem kontrolált széntüzelésű erőművek kibocsátása </a:t>
            </a:r>
            <a:r>
              <a:rPr lang="hu-HU" sz="2400" b="1" dirty="0"/>
              <a:t>23,5 tonna/</a:t>
            </a:r>
            <a:r>
              <a:rPr lang="hu-HU" sz="2400" b="1" dirty="0" err="1"/>
              <a:t>MWév</a:t>
            </a:r>
            <a:r>
              <a:rPr lang="hu-HU" sz="2400" dirty="0"/>
              <a:t>. A tipikus szén tüzelésű erőművek kénmentesítő rendszerek használatával kisebb emissziójúak, kibocsátásuk </a:t>
            </a:r>
            <a:r>
              <a:rPr lang="hu-HU" sz="2400" b="1" dirty="0"/>
              <a:t>11,6 </a:t>
            </a:r>
            <a:r>
              <a:rPr lang="hu-HU" sz="2400" b="1" dirty="0" smtClean="0"/>
              <a:t>tonna/</a:t>
            </a:r>
            <a:r>
              <a:rPr lang="hu-HU" sz="2400" b="1" dirty="0" err="1" smtClean="0"/>
              <a:t>MWév</a:t>
            </a:r>
            <a:r>
              <a:rPr lang="hu-HU" sz="2400" dirty="0" smtClean="0"/>
              <a:t>, azonban ez jelentős mennyiségű mészkő felhasználásával és mészkő, gipsz keverék keletkezésével jár.</a:t>
            </a:r>
          </a:p>
          <a:p>
            <a:pPr algn="just"/>
            <a:endParaRPr lang="hu-HU" sz="500" dirty="0"/>
          </a:p>
          <a:p>
            <a:pPr algn="just"/>
            <a:r>
              <a:rPr lang="hu-HU" sz="2400" b="1" dirty="0"/>
              <a:t>Nitrogén-oxidok (NO</a:t>
            </a:r>
            <a:r>
              <a:rPr lang="hu-HU" sz="2400" b="1" baseline="-25000" dirty="0"/>
              <a:t>x</a:t>
            </a:r>
            <a:r>
              <a:rPr lang="hu-HU" sz="2400" b="1" dirty="0"/>
              <a:t>):</a:t>
            </a:r>
            <a:r>
              <a:rPr lang="hu-HU" sz="2400" dirty="0"/>
              <a:t> Döntően a NO</a:t>
            </a:r>
            <a:r>
              <a:rPr lang="hu-HU" sz="2400" baseline="-25000" dirty="0"/>
              <a:t>x</a:t>
            </a:r>
            <a:r>
              <a:rPr lang="hu-HU" sz="2400" dirty="0"/>
              <a:t> emisszió okozza a felszín közeli ózon képződést, szmogot, asztmát és krónikus légzési nehézségeket. A tipikus nem kontrolált széntüzelésű erőművek kibocsátása </a:t>
            </a:r>
            <a:r>
              <a:rPr lang="hu-HU" sz="2400" b="1" dirty="0"/>
              <a:t>17,2 tonna/</a:t>
            </a:r>
            <a:r>
              <a:rPr lang="hu-HU" sz="2400" b="1" dirty="0" err="1"/>
              <a:t>MWév</a:t>
            </a:r>
            <a:r>
              <a:rPr lang="hu-HU" sz="2400" b="1" dirty="0"/>
              <a:t>.</a:t>
            </a:r>
            <a:r>
              <a:rPr lang="hu-HU" sz="2400" dirty="0"/>
              <a:t> A tipikus szén tüzelésű erőművek szelektív katalitikus redukciós rendszerek használatával kisebb emissziójúak, kibocsátásuk </a:t>
            </a:r>
            <a:r>
              <a:rPr lang="hu-HU" sz="2400" b="1" dirty="0"/>
              <a:t>5,</a:t>
            </a:r>
            <a:r>
              <a:rPr lang="hu-HU" sz="2400" b="1" dirty="0" err="1"/>
              <a:t>5</a:t>
            </a:r>
            <a:r>
              <a:rPr lang="hu-HU" sz="2400" b="1" dirty="0"/>
              <a:t> </a:t>
            </a:r>
            <a:r>
              <a:rPr lang="hu-HU" sz="2400" b="1" dirty="0" smtClean="0"/>
              <a:t>tonna/</a:t>
            </a:r>
            <a:r>
              <a:rPr lang="hu-HU" sz="2400" b="1" dirty="0" err="1" smtClean="0"/>
              <a:t>MWév</a:t>
            </a:r>
            <a:r>
              <a:rPr lang="hu-HU" sz="2400" b="1" dirty="0" smtClean="0"/>
              <a:t>.</a:t>
            </a:r>
            <a:endParaRPr lang="hu-HU" b="1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692696"/>
            <a:ext cx="87849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Egyéb környezetterhelés: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Porszennyezés:</a:t>
            </a:r>
            <a:r>
              <a:rPr lang="hu-HU" sz="2400" dirty="0" smtClean="0"/>
              <a:t> A krónikus bronchitisz, asztma és korai elhalálozás okozója. A tipikus nem kontrolált széntüzelésű erőművek finom por kibocsátása 0,83 tonna/</a:t>
            </a:r>
            <a:r>
              <a:rPr lang="hu-HU" sz="2400" dirty="0" err="1" smtClean="0"/>
              <a:t>MWév</a:t>
            </a:r>
            <a:r>
              <a:rPr lang="hu-HU" sz="2400" dirty="0" smtClean="0"/>
              <a:t>. A tipikus szén tüzelésű erőművek portalanító ciklonok és porszűrő zsákok segítségével ennek 99%-át visszafogják. </a:t>
            </a:r>
          </a:p>
          <a:p>
            <a:r>
              <a:rPr lang="hu-HU" sz="2400" b="1" dirty="0" smtClean="0"/>
              <a:t>Szilárd hulladék: </a:t>
            </a:r>
            <a:r>
              <a:rPr lang="hu-HU" sz="2400" dirty="0" smtClean="0"/>
              <a:t>A tipikus széntüzelésű erőművek hulladék termelése 208 tonna pernye és 322 tonna iszap </a:t>
            </a:r>
            <a:r>
              <a:rPr lang="hu-HU" sz="2400" dirty="0" err="1" smtClean="0"/>
              <a:t>MWévenként</a:t>
            </a:r>
            <a:r>
              <a:rPr lang="hu-HU" sz="2400" dirty="0" smtClean="0"/>
              <a:t> (1000 MW-os erőmű egység esetén évente 322 ezer tonna). Ezek toxikus komponensei szervetlen arzén vegyületek, higany, króm és kadmium, melyek veszélyeztetik a felszín alatti vizeket is. </a:t>
            </a:r>
          </a:p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e-mobilitás Budapest 2015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2015.11.30.</a:t>
            </a:r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1516</Words>
  <Application>Microsoft Macintosh PowerPoint</Application>
  <PresentationFormat>On-screen Show (4:3)</PresentationFormat>
  <Paragraphs>238</Paragraphs>
  <Slides>25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Office-téma</vt:lpstr>
      <vt:lpstr>Document</vt:lpstr>
      <vt:lpstr>Dokumentum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Rajsz Iván</dc:creator>
  <cp:lastModifiedBy>Dubniczky Miklós</cp:lastModifiedBy>
  <cp:revision>107</cp:revision>
  <dcterms:created xsi:type="dcterms:W3CDTF">2015-12-03T19:06:46Z</dcterms:created>
  <dcterms:modified xsi:type="dcterms:W3CDTF">2015-12-03T19:07:32Z</dcterms:modified>
</cp:coreProperties>
</file>