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3520" y="-2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2115-642C-486A-8C0B-EEAB98CB3B3F}" type="datetimeFigureOut">
              <a:rPr lang="hu-HU" smtClean="0"/>
              <a:pPr/>
              <a:t>7/10/15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C0E5-0693-45AF-8CA2-B450C2F1F65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2115-642C-486A-8C0B-EEAB98CB3B3F}" type="datetimeFigureOut">
              <a:rPr lang="hu-HU" smtClean="0"/>
              <a:pPr/>
              <a:t>7/10/15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C0E5-0693-45AF-8CA2-B450C2F1F65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2115-642C-486A-8C0B-EEAB98CB3B3F}" type="datetimeFigureOut">
              <a:rPr lang="hu-HU" smtClean="0"/>
              <a:pPr/>
              <a:t>7/10/15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C0E5-0693-45AF-8CA2-B450C2F1F65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2115-642C-486A-8C0B-EEAB98CB3B3F}" type="datetimeFigureOut">
              <a:rPr lang="hu-HU" smtClean="0"/>
              <a:pPr/>
              <a:t>7/10/15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C0E5-0693-45AF-8CA2-B450C2F1F65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2115-642C-486A-8C0B-EEAB98CB3B3F}" type="datetimeFigureOut">
              <a:rPr lang="hu-HU" smtClean="0"/>
              <a:pPr/>
              <a:t>7/10/15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C0E5-0693-45AF-8CA2-B450C2F1F65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2115-642C-486A-8C0B-EEAB98CB3B3F}" type="datetimeFigureOut">
              <a:rPr lang="hu-HU" smtClean="0"/>
              <a:pPr/>
              <a:t>7/10/15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C0E5-0693-45AF-8CA2-B450C2F1F65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2115-642C-486A-8C0B-EEAB98CB3B3F}" type="datetimeFigureOut">
              <a:rPr lang="hu-HU" smtClean="0"/>
              <a:pPr/>
              <a:t>7/10/15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C0E5-0693-45AF-8CA2-B450C2F1F65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2115-642C-486A-8C0B-EEAB98CB3B3F}" type="datetimeFigureOut">
              <a:rPr lang="hu-HU" smtClean="0"/>
              <a:pPr/>
              <a:t>7/10/15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C0E5-0693-45AF-8CA2-B450C2F1F65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2115-642C-486A-8C0B-EEAB98CB3B3F}" type="datetimeFigureOut">
              <a:rPr lang="hu-HU" smtClean="0"/>
              <a:pPr/>
              <a:t>7/10/15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C0E5-0693-45AF-8CA2-B450C2F1F65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2115-642C-486A-8C0B-EEAB98CB3B3F}" type="datetimeFigureOut">
              <a:rPr lang="hu-HU" smtClean="0"/>
              <a:pPr/>
              <a:t>7/10/15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C0E5-0693-45AF-8CA2-B450C2F1F65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2115-642C-486A-8C0B-EEAB98CB3B3F}" type="datetimeFigureOut">
              <a:rPr lang="hu-HU" smtClean="0"/>
              <a:pPr/>
              <a:t>7/10/15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84C0E5-0693-45AF-8CA2-B450C2F1F65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032115-642C-486A-8C0B-EEAB98CB3B3F}" type="datetimeFigureOut">
              <a:rPr lang="hu-HU" smtClean="0"/>
              <a:pPr/>
              <a:t>7/10/15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84C0E5-0693-45AF-8CA2-B450C2F1F65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http://upload.wikimedia.org/wikipedia/commons/d/d7/Szeml%C5%91-hegyi-barlan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4478" y="0"/>
            <a:ext cx="1035851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lcím 2"/>
          <p:cNvSpPr txBox="1">
            <a:spLocks/>
          </p:cNvSpPr>
          <p:nvPr/>
        </p:nvSpPr>
        <p:spPr>
          <a:xfrm>
            <a:off x="642910" y="3714752"/>
            <a:ext cx="7186618" cy="26432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Termálvízkincsünk hasznosítása és  veszélyeztetettsége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Ákoshegyi György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800" b="1" dirty="0" smtClean="0">
                <a:solidFill>
                  <a:schemeClr val="bg1"/>
                </a:solidFill>
              </a:rPr>
              <a:t>2015</a:t>
            </a:r>
            <a:endParaRPr kumimoji="0" lang="hu-H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0" y="1357298"/>
            <a:ext cx="91440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Budapest, a felszín alatti vizek városa</a:t>
            </a:r>
            <a:endParaRPr kumimoji="0" lang="hu-H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Adatok a budapesti hévíz használatról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hangingPunct="0"/>
            <a:r>
              <a:rPr lang="hu-HU" sz="2800" dirty="0" smtClean="0"/>
              <a:t>91 hévizet felhasználó helyen 64 kút és 27 forrás van</a:t>
            </a:r>
          </a:p>
          <a:p>
            <a:pPr lvl="0" hangingPunct="0"/>
            <a:r>
              <a:rPr lang="hu-HU" sz="2800" dirty="0" smtClean="0"/>
              <a:t>Évi átlagos vízkivétel 6 397 233 m</a:t>
            </a:r>
            <a:r>
              <a:rPr lang="hu-HU" sz="2800" baseline="30000" dirty="0" smtClean="0"/>
              <a:t>3</a:t>
            </a:r>
            <a:r>
              <a:rPr lang="hu-HU" sz="2800" dirty="0" smtClean="0"/>
              <a:t> 2008 –2013  (OSAP)</a:t>
            </a:r>
          </a:p>
          <a:p>
            <a:pPr lvl="0" hangingPunct="0"/>
            <a:endParaRPr lang="hu-HU" sz="2800" dirty="0" smtClean="0"/>
          </a:p>
          <a:p>
            <a:r>
              <a:rPr lang="hu-HU" dirty="0" smtClean="0"/>
              <a:t>BGYH </a:t>
            </a:r>
            <a:r>
              <a:rPr lang="hu-HU" dirty="0" err="1" smtClean="0"/>
              <a:t>ZRt</a:t>
            </a:r>
            <a:r>
              <a:rPr lang="hu-HU" dirty="0" smtClean="0"/>
              <a:t>:	 </a:t>
            </a:r>
          </a:p>
          <a:p>
            <a:r>
              <a:rPr lang="hu-HU" sz="2800" dirty="0" smtClean="0"/>
              <a:t>36 üzemelő kút és forrás </a:t>
            </a:r>
          </a:p>
          <a:p>
            <a:r>
              <a:rPr lang="hu-HU" sz="2800" dirty="0" smtClean="0"/>
              <a:t>34 megfigyelő kút</a:t>
            </a:r>
          </a:p>
          <a:p>
            <a:r>
              <a:rPr lang="hu-HU" sz="2800" dirty="0" smtClean="0"/>
              <a:t>14 üzemen kívül</a:t>
            </a:r>
          </a:p>
          <a:p>
            <a:r>
              <a:rPr lang="hu-HU" sz="2800" dirty="0" smtClean="0"/>
              <a:t>Összes felhasználás: 8 078 392 m</a:t>
            </a:r>
            <a:r>
              <a:rPr lang="hu-HU" sz="2800" baseline="30000" dirty="0" smtClean="0"/>
              <a:t>3 </a:t>
            </a:r>
            <a:r>
              <a:rPr lang="hu-HU" sz="2800" dirty="0" smtClean="0"/>
              <a:t> 2014</a:t>
            </a:r>
          </a:p>
          <a:p>
            <a:endParaRPr lang="hu-H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A budapesti karsztvizeket veszélyeztető folyamatok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dirty="0" smtClean="0">
                <a:solidFill>
                  <a:srgbClr val="C00000"/>
                </a:solidFill>
              </a:rPr>
              <a:t>    A Dunántúli-középhegység ÉK-i részén a budapesti agglomeráció rákos burjánzáshoz hasonló növekedésnek indult. Eközben más települések is bővítik belterületeiket és újabb ipari övezetek jelennek meg a karszton. </a:t>
            </a:r>
          </a:p>
          <a:p>
            <a:pPr algn="ctr">
              <a:buNone/>
            </a:pPr>
            <a:r>
              <a:rPr lang="hu-HU" dirty="0" smtClean="0">
                <a:solidFill>
                  <a:srgbClr val="C00000"/>
                </a:solidFill>
              </a:rPr>
              <a:t>    A közúti gépjárműforgalom és a szemétmennyiség robbanásszerűen nő.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sz="2800" dirty="0" err="1" smtClean="0"/>
              <a:t>karsztpont.hu</a:t>
            </a:r>
            <a:endParaRPr lang="hu-HU" sz="2800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242065" cy="541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Egy figyelemre méltó dolgozat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b="1" dirty="0">
                <a:solidFill>
                  <a:schemeClr val="accent1"/>
                </a:solidFill>
              </a:rPr>
              <a:t>A BUDAPESTI TERMÁL-KARSZTVIZEK KÖRNYEZETI ÁLLAPOTÁNAK HIDROGEOKÉMIAI ÉRTÉKELÉSE</a:t>
            </a:r>
          </a:p>
          <a:p>
            <a:pPr algn="ctr">
              <a:buNone/>
            </a:pPr>
            <a:r>
              <a:rPr lang="hu-HU" sz="3000" b="1" i="1" dirty="0">
                <a:solidFill>
                  <a:schemeClr val="accent1"/>
                </a:solidFill>
              </a:rPr>
              <a:t>POYANMEHR ZAHRA</a:t>
            </a:r>
          </a:p>
          <a:p>
            <a:pPr algn="ctr">
              <a:buNone/>
            </a:pPr>
            <a:r>
              <a:rPr lang="hu-HU" dirty="0"/>
              <a:t>Földtudományi Doktori Iskola, </a:t>
            </a:r>
            <a:endParaRPr lang="hu-HU" dirty="0" smtClean="0"/>
          </a:p>
          <a:p>
            <a:pPr algn="ctr">
              <a:buNone/>
            </a:pPr>
            <a:r>
              <a:rPr lang="hu-HU" dirty="0" err="1" smtClean="0"/>
              <a:t>Földtan-Geofizika</a:t>
            </a:r>
            <a:r>
              <a:rPr lang="hu-HU" dirty="0" smtClean="0"/>
              <a:t> </a:t>
            </a:r>
            <a:r>
              <a:rPr lang="hu-HU" dirty="0"/>
              <a:t>Doktori Program,</a:t>
            </a:r>
          </a:p>
          <a:p>
            <a:pPr algn="ctr">
              <a:buNone/>
            </a:pPr>
            <a:r>
              <a:rPr lang="hu-HU" dirty="0"/>
              <a:t>Általános és Alkalmazott Földtani Tanszék, Földrajz- és Földtudományi Intézet Eötvös Loránd Tudományegyetem </a:t>
            </a:r>
          </a:p>
          <a:p>
            <a:pPr algn="ctr">
              <a:buNone/>
            </a:pPr>
            <a:r>
              <a:rPr lang="hu-HU" dirty="0"/>
              <a:t>2012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Beáramló vízmennyiség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r>
              <a:rPr lang="hu-HU" dirty="0" smtClean="0"/>
              <a:t>…</a:t>
            </a:r>
            <a:r>
              <a:rPr lang="hu-HU" b="1" dirty="0" smtClean="0">
                <a:solidFill>
                  <a:schemeClr val="accent1"/>
                </a:solidFill>
              </a:rPr>
              <a:t>a főkarszt rétegbe beáramló összes víz mennyisége 68401 m3 /nap </a:t>
            </a:r>
            <a:r>
              <a:rPr lang="hu-HU" dirty="0" smtClean="0"/>
              <a:t>(a beszivárgott víz 24%-a). Ezt az értéket megerősíti a </a:t>
            </a:r>
            <a:r>
              <a:rPr lang="hu-HU" dirty="0" err="1" smtClean="0"/>
              <a:t>Gölz</a:t>
            </a:r>
            <a:r>
              <a:rPr lang="hu-HU" dirty="0" smtClean="0"/>
              <a:t> B. (1982) által megadott 15 </a:t>
            </a:r>
            <a:r>
              <a:rPr lang="hu-HU" dirty="0" err="1" smtClean="0"/>
              <a:t>°C-nál</a:t>
            </a:r>
            <a:r>
              <a:rPr lang="hu-HU" dirty="0" smtClean="0"/>
              <a:t> melegebb vizet adó kutak és források </a:t>
            </a:r>
            <a:r>
              <a:rPr lang="hu-HU" dirty="0" err="1" smtClean="0"/>
              <a:t>összhozama</a:t>
            </a:r>
            <a:r>
              <a:rPr lang="hu-HU" dirty="0" smtClean="0"/>
              <a:t>, ami 67000 m3 /nap.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305800" cy="1500190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latin typeface="Bradley Hand ITC" pitchFamily="66" charset="0"/>
              </a:rPr>
              <a:t>Köszönöm a figyelmüket</a:t>
            </a:r>
            <a:endParaRPr lang="hu-HU" sz="54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hu-HU" b="1" i="1" dirty="0" smtClean="0">
                <a:solidFill>
                  <a:srgbClr val="7030A0"/>
                </a:solidFill>
              </a:rPr>
              <a:t>Mi a felszín alatti víz?</a:t>
            </a:r>
            <a:endParaRPr lang="hu-HU" b="1" i="1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4043378"/>
          </a:xfrm>
        </p:spPr>
        <p:txBody>
          <a:bodyPr/>
          <a:lstStyle/>
          <a:p>
            <a:r>
              <a:rPr lang="hu-HU" dirty="0"/>
              <a:t>A 33/2000. (III.17.) számú Korm. rendelet szerint: </a:t>
            </a:r>
            <a:r>
              <a:rPr lang="hu-HU" dirty="0">
                <a:solidFill>
                  <a:srgbClr val="0070C0"/>
                </a:solidFill>
              </a:rPr>
              <a:t>Minden a föld felszíne alatt a telített zónában elhelyezkedő víz, amely közvetlen érintkezésbe van a földtani közeggel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A felszín alatti vizekhez kapcsolódó fontosabb fogalmak a 2000/60/EK – EU Víz Keretirányelve (EU VKI) alapján 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u="sng" dirty="0" smtClean="0"/>
              <a:t>Felszín alatti víz</a:t>
            </a:r>
            <a:r>
              <a:rPr lang="hu-HU" sz="2400" dirty="0" smtClean="0"/>
              <a:t>: mindaz a víz, amely a föld felszíne alatt a telített zónában található, és közvetlen kapcsolatban van a talajjal vagy az altalajjal. </a:t>
            </a:r>
          </a:p>
          <a:p>
            <a:r>
              <a:rPr lang="hu-HU" sz="2400" u="sng" dirty="0" smtClean="0"/>
              <a:t>Víztartó réteg</a:t>
            </a:r>
            <a:r>
              <a:rPr lang="hu-HU" sz="2400" dirty="0" smtClean="0"/>
              <a:t>: felszín alatti kőzetréteg vagy kőzetrétegek, vagy más földtani képződményekből álló réteg vagy rétegek, amelyek porozitása és vízáteresztő képessége lehetővé teszi a felszín alatti víz jelentős áramlását vagy jelentős mennyiségű felszín alatti víz kitermelését. </a:t>
            </a:r>
          </a:p>
          <a:p>
            <a:r>
              <a:rPr lang="hu-HU" sz="2400" u="sng" dirty="0" smtClean="0"/>
              <a:t>Felszín alatti víztest</a:t>
            </a:r>
            <a:r>
              <a:rPr lang="hu-HU" sz="2400" dirty="0" smtClean="0"/>
              <a:t>: A felszín alatti víznek egy víztartón vagy víztartókon belül lehatárolható része.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hu-HU" sz="2800" dirty="0" smtClean="0"/>
              <a:t>továbbá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286412"/>
          </a:xfrm>
        </p:spPr>
        <p:txBody>
          <a:bodyPr>
            <a:normAutofit fontScale="92500"/>
          </a:bodyPr>
          <a:lstStyle/>
          <a:p>
            <a:r>
              <a:rPr lang="hu-HU" sz="2400" u="sng" dirty="0" smtClean="0"/>
              <a:t>Talajvíz</a:t>
            </a:r>
            <a:r>
              <a:rPr lang="hu-HU" sz="2400" dirty="0" smtClean="0"/>
              <a:t>: A talajvíz, az édesvízkészlet azon része, ami a felső vízzáró réteg felett helyezkedik el</a:t>
            </a:r>
          </a:p>
          <a:p>
            <a:r>
              <a:rPr lang="hu-HU" sz="2400" u="sng" dirty="0"/>
              <a:t>B</a:t>
            </a:r>
            <a:r>
              <a:rPr lang="hu-HU" sz="2400" u="sng" dirty="0" smtClean="0"/>
              <a:t>elvíz</a:t>
            </a:r>
            <a:r>
              <a:rPr lang="hu-HU" sz="2400" dirty="0" smtClean="0"/>
              <a:t>  olyan természeti csapás, amelyet – legalábbis részben – mi magunk „hoztunk a nyakunkra”... </a:t>
            </a:r>
          </a:p>
          <a:p>
            <a:r>
              <a:rPr lang="hu-HU" sz="2400" u="sng" dirty="0" err="1" smtClean="0"/>
              <a:t>Partiszűrésű</a:t>
            </a:r>
            <a:r>
              <a:rPr lang="hu-HU" sz="2400" u="sng" dirty="0" smtClean="0"/>
              <a:t> vizek</a:t>
            </a:r>
            <a:r>
              <a:rPr lang="hu-HU" sz="2400" dirty="0" smtClean="0"/>
              <a:t>: Magyarországon a felszín alatti vízkészletek közé soroljuk a folyók mellett kitermelhető, túlnyomórészt a folyóból származó ún. </a:t>
            </a:r>
            <a:r>
              <a:rPr lang="hu-HU" sz="2400" dirty="0" err="1" smtClean="0"/>
              <a:t>partiszűrésű</a:t>
            </a:r>
            <a:r>
              <a:rPr lang="hu-HU" sz="2400" dirty="0" smtClean="0"/>
              <a:t> vizeket is. </a:t>
            </a:r>
          </a:p>
          <a:p>
            <a:r>
              <a:rPr lang="hu-HU" sz="2400" u="sng" dirty="0" smtClean="0"/>
              <a:t>Rétegvizek</a:t>
            </a:r>
            <a:r>
              <a:rPr lang="hu-HU" sz="2400" dirty="0" smtClean="0"/>
              <a:t>: A rétegvíz a felszín alatti vizeknek azon típusa, amely porózus kőzetekben helyezkedik el. </a:t>
            </a:r>
          </a:p>
          <a:p>
            <a:r>
              <a:rPr lang="hu-HU" sz="2400" u="sng" dirty="0" smtClean="0"/>
              <a:t>Rés- vagy hasadékvíz</a:t>
            </a:r>
            <a:r>
              <a:rPr lang="hu-HU" sz="2400" dirty="0" smtClean="0"/>
              <a:t>: A kőzetek hasadékaiban, repedéseiben elhelyezkedő vizet résvíznek nevezzük. A résvizek közül a mészkő üregeiben található a karsztvíz. </a:t>
            </a:r>
          </a:p>
          <a:p>
            <a:r>
              <a:rPr lang="hu-HU" sz="2400" u="sng" dirty="0" smtClean="0"/>
              <a:t>Karsztvizek</a:t>
            </a:r>
            <a:r>
              <a:rPr lang="hu-HU" sz="2400" dirty="0" smtClean="0"/>
              <a:t>: A mészkőhegységek belsejében mozgó és felhalmozódó felszín alatti víz.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57224" y="1071546"/>
            <a:ext cx="74295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Budai termál-karszt </a:t>
            </a:r>
            <a:endParaRPr lang="hu-HU" sz="3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Dunántúli középhegység felszíne alatti vízrendszerbe kapcsolódik. Területét tekintve földrajzilag a Budai-hegység, </a:t>
            </a:r>
            <a:r>
              <a:rPr lang="hu-HU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Vác-Csövári</a:t>
            </a:r>
            <a:r>
              <a:rPr lang="hu-HU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rögök, Pilis tartozik hozzá. </a:t>
            </a:r>
            <a:endParaRPr lang="hu-HU" sz="36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Palotai Márton, 2004)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olnar_kic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076" y="533359"/>
            <a:ext cx="7397262" cy="555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birintus_terk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489" y="453235"/>
            <a:ext cx="8167477" cy="604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113" y="1357298"/>
            <a:ext cx="7999511" cy="40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b="1" i="1" dirty="0" smtClean="0">
                <a:solidFill>
                  <a:srgbClr val="C00000"/>
                </a:solidFill>
              </a:rPr>
              <a:t>Jogszabályok, amelyek befolyásolják egy fürdő üzemeltetését</a:t>
            </a:r>
            <a:endParaRPr lang="hu-HU" sz="3600" b="1" i="1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hu-HU" dirty="0" smtClean="0"/>
              <a:t>1997. évi LXXXIII. Törvény a kötelező egészségbiztosítás ellátásairól, egységes szerkezetben a végrehajtásáról szóló 217/1997. (XII. 1.) Korm. rendelettel</a:t>
            </a:r>
          </a:p>
          <a:p>
            <a:pPr lvl="0" fontAlgn="base"/>
            <a:r>
              <a:rPr lang="hu-HU" dirty="0" smtClean="0"/>
              <a:t>1997. évi CLIV. Törvény az egészségügyről</a:t>
            </a:r>
          </a:p>
          <a:p>
            <a:pPr lvl="0" fontAlgn="base"/>
            <a:r>
              <a:rPr lang="hu-HU" dirty="0" smtClean="0"/>
              <a:t>121/1996. (VII. 24.) Korm. Rendelet a közfürdők létesítéséről és működéséről</a:t>
            </a:r>
          </a:p>
          <a:p>
            <a:pPr lvl="0" fontAlgn="base"/>
            <a:r>
              <a:rPr lang="hu-HU" dirty="0" smtClean="0"/>
              <a:t>37/1996. (X.18.) NM </a:t>
            </a:r>
            <a:r>
              <a:rPr lang="hu-HU" dirty="0" err="1" smtClean="0"/>
              <a:t>rendeleta</a:t>
            </a:r>
            <a:r>
              <a:rPr lang="hu-HU" dirty="0" smtClean="0"/>
              <a:t> közfürdők létesítésének és üzemeltetésének közegészségügyi feltételeiről </a:t>
            </a:r>
          </a:p>
          <a:p>
            <a:pPr lvl="0" fontAlgn="base"/>
            <a:r>
              <a:rPr lang="hu-HU" dirty="0" smtClean="0"/>
              <a:t>74/1999 (XII.25.) EüM. rendelet a természetes </a:t>
            </a:r>
            <a:r>
              <a:rPr lang="hu-HU" dirty="0" err="1" smtClean="0"/>
              <a:t>gyógytényezőkről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615</Words>
  <Application>Microsoft Macintosh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Áramlás</vt:lpstr>
      <vt:lpstr>Slide 1</vt:lpstr>
      <vt:lpstr>Mi a felszín alatti víz?</vt:lpstr>
      <vt:lpstr>A felszín alatti vizekhez kapcsolódó fontosabb fogalmak a 2000/60/EK – EU Víz Keretirányelve (EU VKI) alapján </vt:lpstr>
      <vt:lpstr>továbbá</vt:lpstr>
      <vt:lpstr>Slide 5</vt:lpstr>
      <vt:lpstr>Slide 6</vt:lpstr>
      <vt:lpstr>Slide 7</vt:lpstr>
      <vt:lpstr>Slide 8</vt:lpstr>
      <vt:lpstr>Jogszabályok, amelyek befolyásolják egy fürdő üzemeltetését</vt:lpstr>
      <vt:lpstr>Adatok a budapesti hévíz használatról</vt:lpstr>
      <vt:lpstr>A budapesti karsztvizeket veszélyeztető folyamatok</vt:lpstr>
      <vt:lpstr>Slide 12</vt:lpstr>
      <vt:lpstr>Egy figyelemre méltó dolgozat</vt:lpstr>
      <vt:lpstr>Beáramló vízmennyiség</vt:lpstr>
      <vt:lpstr>Köszönöm a figyelmüket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Régen épített fürdők vízgépészeti korszerűsítésének tervezése</dc:title>
  <dc:creator>Ákos</dc:creator>
  <cp:lastModifiedBy>Dénes Dankházi</cp:lastModifiedBy>
  <cp:revision>50</cp:revision>
  <dcterms:created xsi:type="dcterms:W3CDTF">2015-07-10T07:52:09Z</dcterms:created>
  <dcterms:modified xsi:type="dcterms:W3CDTF">2015-07-10T07:52:42Z</dcterms:modified>
</cp:coreProperties>
</file>