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1" r:id="rId3"/>
    <p:sldId id="380" r:id="rId4"/>
    <p:sldId id="379" r:id="rId5"/>
    <p:sldId id="382" r:id="rId6"/>
    <p:sldId id="378" r:id="rId7"/>
    <p:sldId id="367" r:id="rId8"/>
    <p:sldId id="376" r:id="rId9"/>
    <p:sldId id="339" r:id="rId10"/>
  </p:sldIdLst>
  <p:sldSz cx="9144000" cy="6858000" type="screen4x3"/>
  <p:notesSz cx="6797675" cy="98726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2E59"/>
    <a:srgbClr val="0070C0"/>
    <a:srgbClr val="3333CC"/>
    <a:srgbClr val="00427E"/>
    <a:srgbClr val="D9E8F6"/>
    <a:srgbClr val="000099"/>
    <a:srgbClr val="AACDF0"/>
    <a:srgbClr val="F2F7FC"/>
    <a:srgbClr val="DC8C34"/>
    <a:srgbClr val="008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8996" autoAdjust="0"/>
    <p:restoredTop sz="91223" autoAdjust="0"/>
  </p:normalViewPr>
  <p:slideViewPr>
    <p:cSldViewPr>
      <p:cViewPr>
        <p:scale>
          <a:sx n="75" d="100"/>
          <a:sy n="75" d="100"/>
        </p:scale>
        <p:origin x="-3856" y="-173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2168" y="-104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973" cy="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t" anchorCtr="0" compatLnSpc="1">
            <a:prstTxWarp prst="textNoShape">
              <a:avLst/>
            </a:prstTxWarp>
          </a:bodyPr>
          <a:lstStyle>
            <a:lvl1pPr algn="l" defTabSz="948169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05" y="0"/>
            <a:ext cx="2944973" cy="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t" anchorCtr="0" compatLnSpc="1">
            <a:prstTxWarp prst="textNoShape">
              <a:avLst/>
            </a:prstTxWarp>
          </a:bodyPr>
          <a:lstStyle>
            <a:lvl1pPr algn="r" defTabSz="948169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9268"/>
            <a:ext cx="2944973" cy="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b" anchorCtr="0" compatLnSpc="1">
            <a:prstTxWarp prst="textNoShape">
              <a:avLst/>
            </a:prstTxWarp>
          </a:bodyPr>
          <a:lstStyle>
            <a:lvl1pPr algn="l" defTabSz="948169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05" y="9379268"/>
            <a:ext cx="2944973" cy="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b" anchorCtr="0" compatLnSpc="1">
            <a:prstTxWarp prst="textNoShape">
              <a:avLst/>
            </a:prstTxWarp>
          </a:bodyPr>
          <a:lstStyle>
            <a:lvl1pPr algn="r" defTabSz="948169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7E04157-2138-43F7-B73F-BA14C6B15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430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973" cy="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t" anchorCtr="0" compatLnSpc="1">
            <a:prstTxWarp prst="textNoShape">
              <a:avLst/>
            </a:prstTxWarp>
          </a:bodyPr>
          <a:lstStyle>
            <a:lvl1pPr algn="l" defTabSz="948169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05" y="0"/>
            <a:ext cx="2944973" cy="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t" anchorCtr="0" compatLnSpc="1">
            <a:prstTxWarp prst="textNoShape">
              <a:avLst/>
            </a:prstTxWarp>
          </a:bodyPr>
          <a:lstStyle>
            <a:lvl1pPr algn="r" defTabSz="948169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7" y="4689634"/>
            <a:ext cx="4985384" cy="444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9268"/>
            <a:ext cx="2944973" cy="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b" anchorCtr="0" compatLnSpc="1">
            <a:prstTxWarp prst="textNoShape">
              <a:avLst/>
            </a:prstTxWarp>
          </a:bodyPr>
          <a:lstStyle>
            <a:lvl1pPr algn="l" defTabSz="948169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05" y="9379268"/>
            <a:ext cx="2944973" cy="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08" rIns="94817" bIns="47408" numCol="1" anchor="b" anchorCtr="0" compatLnSpc="1">
            <a:prstTxWarp prst="textNoShape">
              <a:avLst/>
            </a:prstTxWarp>
          </a:bodyPr>
          <a:lstStyle>
            <a:lvl1pPr algn="r" defTabSz="948169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320FC0A-0899-41A9-A316-0DF412D34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9387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0FC0A-0899-41A9-A316-0DF412D341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546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0FC0A-0899-41A9-A316-0DF412D341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67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94475" y="228600"/>
            <a:ext cx="1863725" cy="5867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01713" y="228600"/>
            <a:ext cx="5440362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3463" y="228600"/>
            <a:ext cx="7424737" cy="1066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01713" y="1981200"/>
            <a:ext cx="365125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652837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01713" y="1981200"/>
            <a:ext cx="3651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6528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6248400" y="0"/>
            <a:ext cx="2163763" cy="1447800"/>
          </a:xfrm>
          <a:prstGeom prst="rect">
            <a:avLst/>
          </a:prstGeom>
          <a:solidFill>
            <a:srgbClr val="F2F7F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6980238" y="0"/>
            <a:ext cx="2163762" cy="1447800"/>
          </a:xfrm>
          <a:prstGeom prst="rect">
            <a:avLst/>
          </a:prstGeom>
          <a:solidFill>
            <a:srgbClr val="D9E8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0" y="1423988"/>
            <a:ext cx="301625" cy="100012"/>
          </a:xfrm>
          <a:prstGeom prst="rect">
            <a:avLst/>
          </a:prstGeom>
          <a:solidFill>
            <a:srgbClr val="CCE0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301625" y="1423988"/>
            <a:ext cx="804863" cy="100012"/>
          </a:xfrm>
          <a:prstGeom prst="rect">
            <a:avLst/>
          </a:prstGeom>
          <a:solidFill>
            <a:srgbClr val="0064C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101725" y="1423988"/>
            <a:ext cx="8042275" cy="100012"/>
          </a:xfrm>
          <a:prstGeom prst="rect">
            <a:avLst/>
          </a:prstGeom>
          <a:solidFill>
            <a:srgbClr val="002E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0" y="6597650"/>
            <a:ext cx="301625" cy="260350"/>
          </a:xfrm>
          <a:prstGeom prst="rect">
            <a:avLst/>
          </a:prstGeom>
          <a:solidFill>
            <a:srgbClr val="CCE0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301625" y="6597650"/>
            <a:ext cx="804863" cy="260350"/>
          </a:xfrm>
          <a:prstGeom prst="rect">
            <a:avLst/>
          </a:prstGeom>
          <a:solidFill>
            <a:srgbClr val="0064C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900113" y="6597650"/>
            <a:ext cx="8042275" cy="260350"/>
          </a:xfrm>
          <a:prstGeom prst="rect">
            <a:avLst/>
          </a:prstGeom>
          <a:solidFill>
            <a:srgbClr val="002E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4" name="AutoShap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5385616">
            <a:off x="1072356" y="6739732"/>
            <a:ext cx="161925" cy="746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228600"/>
            <a:ext cx="74247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1713" y="1981200"/>
            <a:ext cx="7456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53200"/>
            <a:ext cx="748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Fővárosi Vízművek Z</a:t>
            </a:r>
            <a:r>
              <a:rPr lang="hu-HU"/>
              <a:t>ártkörűen Működő Részvénytársaság</a:t>
            </a:r>
            <a:r>
              <a:rPr lang="en-US"/>
              <a:t> • www.vizmuvek.hu • </a:t>
            </a:r>
            <a:r>
              <a:rPr lang="hu-HU"/>
              <a:t>vizvonal</a:t>
            </a:r>
            <a:r>
              <a:rPr lang="en-US"/>
              <a:t>@vizmuvek.hu</a:t>
            </a:r>
          </a:p>
        </p:txBody>
      </p:sp>
      <p:pic>
        <p:nvPicPr>
          <p:cNvPr id="1038" name="Picture 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450" y="195263"/>
            <a:ext cx="82391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AutoShape 2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-5414385">
            <a:off x="927894" y="6739731"/>
            <a:ext cx="161925" cy="746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hu-HU">
              <a:latin typeface="Times" pitchFamily="18" charset="0"/>
            </a:endParaRPr>
          </a:p>
        </p:txBody>
      </p:sp>
      <p:sp>
        <p:nvSpPr>
          <p:cNvPr id="1040" name="Text Box 28"/>
          <p:cNvSpPr txBox="1">
            <a:spLocks noChangeArrowheads="1"/>
          </p:cNvSpPr>
          <p:nvPr/>
        </p:nvSpPr>
        <p:spPr bwMode="auto">
          <a:xfrm>
            <a:off x="468313" y="6583363"/>
            <a:ext cx="455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726A67A6-212F-4041-B983-C9F969024D21}" type="slidenum">
              <a:rPr lang="en-US" sz="12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E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u="sng">
          <a:solidFill>
            <a:srgbClr val="002E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E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92088"/>
            <a:ext cx="500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6"/>
          <p:cNvSpPr txBox="1">
            <a:spLocks noChangeArrowheads="1"/>
          </p:cNvSpPr>
          <p:nvPr/>
        </p:nvSpPr>
        <p:spPr bwMode="auto">
          <a:xfrm>
            <a:off x="7239000" y="338138"/>
            <a:ext cx="18288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rgbClr val="002E59"/>
                </a:solidFill>
              </a:rPr>
              <a:t>H-1134 Budapest, Váci út 23-27.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rgbClr val="002E59"/>
                </a:solidFill>
              </a:rPr>
              <a:t>Postacím: </a:t>
            </a:r>
            <a:r>
              <a:rPr lang="hu-HU" sz="800" b="1">
                <a:solidFill>
                  <a:srgbClr val="002E59"/>
                </a:solidFill>
              </a:rPr>
              <a:t>1325</a:t>
            </a:r>
            <a:r>
              <a:rPr lang="en-US" sz="800" b="1">
                <a:solidFill>
                  <a:srgbClr val="002E59"/>
                </a:solidFill>
              </a:rPr>
              <a:t> Bp., Pf.: </a:t>
            </a:r>
            <a:r>
              <a:rPr lang="hu-HU" sz="800" b="1">
                <a:solidFill>
                  <a:srgbClr val="002E59"/>
                </a:solidFill>
              </a:rPr>
              <a:t>355</a:t>
            </a:r>
            <a:r>
              <a:rPr lang="en-US" sz="800" b="1">
                <a:solidFill>
                  <a:srgbClr val="002E59"/>
                </a:solidFill>
              </a:rPr>
              <a:t>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800" b="1">
                <a:solidFill>
                  <a:srgbClr val="002E59"/>
                </a:solidFill>
              </a:rPr>
              <a:t>Telefon: 465 24</a:t>
            </a:r>
            <a:r>
              <a:rPr lang="hu-HU" sz="800" b="1">
                <a:solidFill>
                  <a:srgbClr val="002E59"/>
                </a:solidFill>
              </a:rPr>
              <a:t>00</a:t>
            </a:r>
            <a:endParaRPr lang="en-US" sz="800" b="1">
              <a:solidFill>
                <a:srgbClr val="002E59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rgbClr val="002E59"/>
                </a:solidFill>
              </a:rPr>
              <a:t>Fax: </a:t>
            </a:r>
            <a:r>
              <a:rPr lang="hu-HU" sz="800" b="1">
                <a:solidFill>
                  <a:srgbClr val="002E59"/>
                </a:solidFill>
              </a:rPr>
              <a:t>      </a:t>
            </a:r>
            <a:r>
              <a:rPr lang="en-US" sz="800" b="1">
                <a:solidFill>
                  <a:srgbClr val="002E59"/>
                </a:solidFill>
              </a:rPr>
              <a:t>349 19</a:t>
            </a:r>
            <a:r>
              <a:rPr lang="hu-HU" sz="800" b="1">
                <a:solidFill>
                  <a:srgbClr val="002E59"/>
                </a:solidFill>
              </a:rPr>
              <a:t>91</a:t>
            </a:r>
            <a:endParaRPr lang="en-US" sz="800" b="1">
              <a:solidFill>
                <a:srgbClr val="002E59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rgbClr val="002E59"/>
                </a:solidFill>
              </a:rPr>
              <a:t>www.vizmuvek.hu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hu-HU" sz="800" b="1">
                <a:solidFill>
                  <a:srgbClr val="002E59"/>
                </a:solidFill>
              </a:rPr>
              <a:t>vizvonal</a:t>
            </a:r>
            <a:r>
              <a:rPr lang="en-US" sz="800" b="1">
                <a:solidFill>
                  <a:srgbClr val="002E59"/>
                </a:solidFill>
              </a:rPr>
              <a:t>@vizmuvek.hu</a:t>
            </a:r>
            <a:endParaRPr lang="en-US" sz="800"/>
          </a:p>
        </p:txBody>
      </p:sp>
      <p:sp>
        <p:nvSpPr>
          <p:cNvPr id="2053" name="Rectangle 50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331311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 smtClean="0"/>
              <a:t>Tiszta vizet a Dunából a Dunába</a:t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200" dirty="0" smtClean="0"/>
              <a:t>Vízellátás, szennyvíztisztítás </a:t>
            </a:r>
            <a:br>
              <a:rPr lang="hu-HU" sz="2200" dirty="0" smtClean="0"/>
            </a:br>
            <a:r>
              <a:rPr lang="hu-HU" sz="2200" dirty="0" smtClean="0"/>
              <a:t>helyzete, feladatai, lehetőségei</a:t>
            </a:r>
            <a:br>
              <a:rPr lang="hu-HU" sz="2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b="0" dirty="0" smtClean="0"/>
              <a:t>HARANGHY CSABA</a:t>
            </a:r>
            <a:br>
              <a:rPr lang="hu-HU" sz="2000" b="0" dirty="0" smtClean="0"/>
            </a:br>
            <a:r>
              <a:rPr lang="hu-HU" sz="2000" b="0" dirty="0" smtClean="0"/>
              <a:t>vezérigazgató</a:t>
            </a:r>
            <a:br>
              <a:rPr lang="hu-HU" sz="2000" b="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</p:txBody>
      </p:sp>
      <p:sp>
        <p:nvSpPr>
          <p:cNvPr id="2055" name="Rectangle 45"/>
          <p:cNvSpPr>
            <a:spLocks noChangeArrowheads="1"/>
          </p:cNvSpPr>
          <p:nvPr/>
        </p:nvSpPr>
        <p:spPr bwMode="auto">
          <a:xfrm>
            <a:off x="4500563" y="5445125"/>
            <a:ext cx="43211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hu-HU" sz="1800">
              <a:solidFill>
                <a:srgbClr val="002E59"/>
              </a:solidFill>
            </a:endParaRPr>
          </a:p>
        </p:txBody>
      </p:sp>
      <p:sp>
        <p:nvSpPr>
          <p:cNvPr id="8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270578" cy="1066800"/>
          </a:xfrm>
        </p:spPr>
        <p:txBody>
          <a:bodyPr/>
          <a:lstStyle/>
          <a:p>
            <a:r>
              <a:rPr lang="hu-HU" sz="2400" dirty="0" smtClean="0"/>
              <a:t>Fővárosi Vízművek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2132856"/>
            <a:ext cx="6084168" cy="4248472"/>
          </a:xfrm>
        </p:spPr>
        <p:txBody>
          <a:bodyPr/>
          <a:lstStyle/>
          <a:p>
            <a:pPr marL="177800" lvl="1" indent="-176213" defTabSz="857250">
              <a:lnSpc>
                <a:spcPct val="9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r>
              <a:rPr lang="hu-HU" sz="2000" b="1" u="none" dirty="0">
                <a:solidFill>
                  <a:schemeClr val="tx1"/>
                </a:solidFill>
              </a:rPr>
              <a:t> </a:t>
            </a:r>
            <a:r>
              <a:rPr lang="hu-HU" sz="2000" u="none" dirty="0">
                <a:solidFill>
                  <a:schemeClr val="tx1"/>
                </a:solidFill>
              </a:rPr>
              <a:t>147 év üzemeltetési </a:t>
            </a:r>
            <a:r>
              <a:rPr lang="hu-HU" sz="2000" u="none" dirty="0" smtClean="0">
                <a:solidFill>
                  <a:schemeClr val="tx1"/>
                </a:solidFill>
              </a:rPr>
              <a:t>tapasztalat</a:t>
            </a:r>
          </a:p>
          <a:p>
            <a:pPr marL="177800" lvl="1" indent="-176213" defTabSz="857250">
              <a:lnSpc>
                <a:spcPct val="5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endParaRPr lang="hu-HU" sz="2000" b="1" u="none" dirty="0" smtClean="0">
              <a:solidFill>
                <a:schemeClr val="tx1"/>
              </a:solidFill>
            </a:endParaRPr>
          </a:p>
          <a:p>
            <a:pPr marL="177800" lvl="1" indent="-176213" defTabSz="857250">
              <a:lnSpc>
                <a:spcPct val="9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r>
              <a:rPr lang="hu-HU" sz="2000" u="none" dirty="0" smtClean="0">
                <a:solidFill>
                  <a:schemeClr val="tx1"/>
                </a:solidFill>
              </a:rPr>
              <a:t> Üzemeltetés Európa 9. legnagyobb </a:t>
            </a:r>
            <a:br>
              <a:rPr lang="hu-HU" sz="2000" u="none" dirty="0" smtClean="0">
                <a:solidFill>
                  <a:schemeClr val="tx1"/>
                </a:solidFill>
              </a:rPr>
            </a:br>
            <a:r>
              <a:rPr lang="hu-HU" sz="2000" u="none" dirty="0" smtClean="0">
                <a:solidFill>
                  <a:schemeClr val="tx1"/>
                </a:solidFill>
              </a:rPr>
              <a:t> városában, Budapesten</a:t>
            </a:r>
          </a:p>
          <a:p>
            <a:pPr marL="177800" lvl="1" indent="-176213" defTabSz="857250">
              <a:lnSpc>
                <a:spcPct val="5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endParaRPr lang="hu-HU" sz="2000" b="1" u="none" dirty="0">
              <a:solidFill>
                <a:schemeClr val="tx1"/>
              </a:solidFill>
            </a:endParaRPr>
          </a:p>
          <a:p>
            <a:pPr marL="177800" lvl="1" indent="-176213" defTabSz="857250">
              <a:lnSpc>
                <a:spcPct val="9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r>
              <a:rPr lang="hu-HU" sz="2000" u="none" dirty="0" smtClean="0">
                <a:solidFill>
                  <a:schemeClr val="tx1"/>
                </a:solidFill>
              </a:rPr>
              <a:t> Kiemelkedő </a:t>
            </a:r>
            <a:r>
              <a:rPr lang="hu-HU" sz="2000" u="none" dirty="0" err="1">
                <a:solidFill>
                  <a:schemeClr val="tx1"/>
                </a:solidFill>
              </a:rPr>
              <a:t>víziközmű</a:t>
            </a:r>
            <a:r>
              <a:rPr lang="hu-HU" sz="2000" u="none" dirty="0">
                <a:solidFill>
                  <a:schemeClr val="tx1"/>
                </a:solidFill>
              </a:rPr>
              <a:t> szolgáltató </a:t>
            </a:r>
            <a:br>
              <a:rPr lang="hu-HU" sz="2000" u="none" dirty="0">
                <a:solidFill>
                  <a:schemeClr val="tx1"/>
                </a:solidFill>
              </a:rPr>
            </a:br>
            <a:r>
              <a:rPr lang="hu-HU" sz="2000" u="none" dirty="0">
                <a:solidFill>
                  <a:schemeClr val="tx1"/>
                </a:solidFill>
              </a:rPr>
              <a:t> a közép-európai </a:t>
            </a:r>
            <a:r>
              <a:rPr lang="hu-HU" sz="2000" u="none" dirty="0" smtClean="0">
                <a:solidFill>
                  <a:schemeClr val="tx1"/>
                </a:solidFill>
              </a:rPr>
              <a:t>térségben</a:t>
            </a:r>
          </a:p>
          <a:p>
            <a:pPr marL="177800" lvl="1" indent="-176213" defTabSz="857250">
              <a:lnSpc>
                <a:spcPct val="5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endParaRPr lang="hu-HU" sz="2000" b="1" u="none" dirty="0">
              <a:solidFill>
                <a:schemeClr val="tx1"/>
              </a:solidFill>
            </a:endParaRPr>
          </a:p>
          <a:p>
            <a:pPr marL="177800" lvl="1" indent="-176213" defTabSz="857250">
              <a:lnSpc>
                <a:spcPct val="9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r>
              <a:rPr lang="hu-HU" sz="2000" u="none" dirty="0" smtClean="0">
                <a:solidFill>
                  <a:schemeClr val="tx1"/>
                </a:solidFill>
              </a:rPr>
              <a:t> Számos </a:t>
            </a:r>
            <a:r>
              <a:rPr lang="hu-HU" sz="2000" u="none" dirty="0">
                <a:solidFill>
                  <a:schemeClr val="tx1"/>
                </a:solidFill>
              </a:rPr>
              <a:t>technológiai </a:t>
            </a:r>
            <a:r>
              <a:rPr lang="hu-HU" sz="2000" u="none" dirty="0" smtClean="0">
                <a:solidFill>
                  <a:schemeClr val="tx1"/>
                </a:solidFill>
              </a:rPr>
              <a:t>fejlesztés, 19 szabadalom</a:t>
            </a:r>
          </a:p>
          <a:p>
            <a:pPr marL="177800" lvl="1" indent="-176213" defTabSz="857250">
              <a:lnSpc>
                <a:spcPct val="5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endParaRPr lang="hu-HU" sz="2000" b="1" u="none" dirty="0">
              <a:solidFill>
                <a:schemeClr val="tx1"/>
              </a:solidFill>
            </a:endParaRPr>
          </a:p>
          <a:p>
            <a:pPr marL="177800" lvl="1" indent="-176213" defTabSz="857250">
              <a:lnSpc>
                <a:spcPct val="9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r>
              <a:rPr lang="hu-HU" sz="2000" u="none" dirty="0">
                <a:solidFill>
                  <a:schemeClr val="tx1"/>
                </a:solidFill>
              </a:rPr>
              <a:t> Nemzetközi szakmai </a:t>
            </a:r>
            <a:r>
              <a:rPr lang="hu-HU" sz="2000" u="none" dirty="0" smtClean="0">
                <a:solidFill>
                  <a:schemeClr val="tx1"/>
                </a:solidFill>
              </a:rPr>
              <a:t>tapasztalat</a:t>
            </a:r>
          </a:p>
          <a:p>
            <a:pPr marL="177800" lvl="1" indent="-176213" defTabSz="857250">
              <a:lnSpc>
                <a:spcPct val="5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endParaRPr lang="hu-HU" sz="2000" b="1" u="none" dirty="0">
              <a:solidFill>
                <a:schemeClr val="tx1"/>
              </a:solidFill>
            </a:endParaRPr>
          </a:p>
          <a:p>
            <a:pPr marL="177800" lvl="1" indent="-176213" defTabSz="857250">
              <a:lnSpc>
                <a:spcPct val="90000"/>
              </a:lnSpc>
              <a:spcBef>
                <a:spcPts val="400"/>
              </a:spcBef>
              <a:buClr>
                <a:srgbClr val="008CC8"/>
              </a:buClr>
              <a:buSzPct val="125000"/>
              <a:buFont typeface="Arial"/>
              <a:buChar char="•"/>
              <a:defRPr/>
            </a:pPr>
            <a:r>
              <a:rPr lang="hu-HU" sz="2000" u="none" dirty="0" smtClean="0">
                <a:solidFill>
                  <a:schemeClr val="tx1"/>
                </a:solidFill>
              </a:rPr>
              <a:t> Kiváló vízminőség európai szinten is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Dia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528" y="2112232"/>
            <a:ext cx="2438400" cy="3621024"/>
          </a:xfrm>
          <a:prstGeom prst="rect">
            <a:avLst/>
          </a:prstGeom>
        </p:spPr>
      </p:pic>
      <p:sp>
        <p:nvSpPr>
          <p:cNvPr id="6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25912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536" y="1746326"/>
            <a:ext cx="8496944" cy="453650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270578" cy="1066800"/>
          </a:xfrm>
        </p:spPr>
        <p:txBody>
          <a:bodyPr/>
          <a:lstStyle/>
          <a:p>
            <a:r>
              <a:rPr lang="hu-HU" sz="2400" dirty="0" smtClean="0"/>
              <a:t>A társaság fő mutatói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012222" y="2106366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800" b="1" dirty="0" smtClean="0"/>
              <a:t>2 000 000 </a:t>
            </a:r>
            <a:r>
              <a:rPr lang="hu-HU" sz="1800" dirty="0" smtClean="0"/>
              <a:t>fő ellátott lakosság</a:t>
            </a:r>
            <a:endParaRPr lang="hu-HU" sz="1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012222" y="469865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800" b="1" dirty="0" smtClean="0"/>
              <a:t>39 milliárd Ft </a:t>
            </a:r>
            <a:r>
              <a:rPr lang="hu-HU" sz="1800" dirty="0" smtClean="0"/>
              <a:t>bevétel, ebből:</a:t>
            </a:r>
          </a:p>
          <a:p>
            <a:pPr algn="l"/>
            <a:r>
              <a:rPr lang="hu-HU" sz="1800" dirty="0" smtClean="0">
                <a:solidFill>
                  <a:srgbClr val="0081BE"/>
                </a:solidFill>
              </a:rPr>
              <a:t>•</a:t>
            </a:r>
            <a:r>
              <a:rPr lang="hu-HU" sz="1800" dirty="0" smtClean="0"/>
              <a:t> </a:t>
            </a:r>
            <a:r>
              <a:rPr lang="hu-HU" sz="1800" b="1" dirty="0" smtClean="0"/>
              <a:t>23 milliárd </a:t>
            </a:r>
            <a:r>
              <a:rPr lang="hu-HU" sz="1800" dirty="0" smtClean="0"/>
              <a:t>ivóvíz</a:t>
            </a:r>
          </a:p>
          <a:p>
            <a:pPr algn="l"/>
            <a:r>
              <a:rPr lang="hu-HU" sz="1800" dirty="0">
                <a:solidFill>
                  <a:srgbClr val="0081BE"/>
                </a:solidFill>
              </a:rPr>
              <a:t>•</a:t>
            </a:r>
            <a:r>
              <a:rPr lang="hu-HU" sz="1800" dirty="0" smtClean="0"/>
              <a:t> </a:t>
            </a:r>
            <a:r>
              <a:rPr lang="hu-HU" sz="1800" b="1" dirty="0" smtClean="0"/>
              <a:t>8 milliárd </a:t>
            </a:r>
            <a:r>
              <a:rPr lang="hu-HU" sz="1800" dirty="0" smtClean="0"/>
              <a:t>szennyvíz</a:t>
            </a:r>
          </a:p>
          <a:p>
            <a:pPr algn="l"/>
            <a:r>
              <a:rPr lang="hu-HU" sz="1800" dirty="0">
                <a:solidFill>
                  <a:srgbClr val="0081BE"/>
                </a:solidFill>
              </a:rPr>
              <a:t>•</a:t>
            </a:r>
            <a:r>
              <a:rPr lang="hu-HU" sz="1800" dirty="0" smtClean="0"/>
              <a:t> </a:t>
            </a:r>
            <a:r>
              <a:rPr lang="hu-HU" sz="1800" b="1" spc="-30" dirty="0"/>
              <a:t>8</a:t>
            </a:r>
            <a:r>
              <a:rPr lang="hu-HU" sz="1800" b="1" spc="-30" dirty="0" smtClean="0"/>
              <a:t> milliárd </a:t>
            </a:r>
            <a:r>
              <a:rPr lang="hu-HU" sz="1800" spc="-30" dirty="0" smtClean="0"/>
              <a:t>export és egyéb bevétel</a:t>
            </a:r>
            <a:endParaRPr lang="hu-HU" sz="1800" spc="-3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15616" y="210636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5200 km </a:t>
            </a:r>
            <a:r>
              <a:rPr lang="hu-H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vízhálózat</a:t>
            </a:r>
          </a:p>
          <a:p>
            <a:pPr algn="l"/>
            <a:r>
              <a:rPr lang="hu-HU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160 millió m</a:t>
            </a:r>
            <a:r>
              <a:rPr lang="hu-HU" sz="1800" b="1" baseline="30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</a:t>
            </a:r>
            <a:r>
              <a:rPr lang="hu-HU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/év </a:t>
            </a:r>
            <a:r>
              <a:rPr lang="hu-H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termelés</a:t>
            </a:r>
          </a:p>
          <a:p>
            <a:pPr algn="l"/>
            <a:r>
              <a:rPr lang="hu-HU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 millió m</a:t>
            </a:r>
            <a:r>
              <a:rPr lang="hu-HU" sz="1800" b="1" baseline="30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</a:t>
            </a:r>
            <a:r>
              <a:rPr lang="hu-HU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hu-H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napi kapacitás</a:t>
            </a:r>
          </a:p>
          <a:p>
            <a:pPr algn="l"/>
            <a:r>
              <a:rPr lang="hu-HU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740</a:t>
            </a:r>
            <a:r>
              <a:rPr lang="hu-H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kút</a:t>
            </a:r>
          </a:p>
          <a:p>
            <a:pPr algn="l"/>
            <a:r>
              <a:rPr lang="hu-HU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</a:t>
            </a:r>
            <a:r>
              <a:rPr lang="hu-H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tisztítómű</a:t>
            </a:r>
            <a:endParaRPr lang="hu-HU" sz="1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012222" y="3186486"/>
            <a:ext cx="3106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800" b="1" dirty="0" smtClean="0"/>
              <a:t>350 km </a:t>
            </a:r>
            <a:r>
              <a:rPr lang="hu-HU" sz="1800" dirty="0" smtClean="0"/>
              <a:t>szennyvízhálózat</a:t>
            </a:r>
          </a:p>
          <a:p>
            <a:pPr algn="l"/>
            <a:r>
              <a:rPr lang="hu-HU" sz="1800" b="1" dirty="0" smtClean="0"/>
              <a:t>90 millió m</a:t>
            </a:r>
            <a:r>
              <a:rPr lang="hu-HU" sz="1800" b="1" baseline="30000" dirty="0" smtClean="0"/>
              <a:t>3</a:t>
            </a:r>
            <a:r>
              <a:rPr lang="hu-HU" sz="1800" b="1" dirty="0" smtClean="0"/>
              <a:t>/év </a:t>
            </a:r>
            <a:r>
              <a:rPr lang="hu-HU" sz="1800" dirty="0" smtClean="0"/>
              <a:t>tisztítás</a:t>
            </a:r>
          </a:p>
          <a:p>
            <a:pPr algn="l"/>
            <a:r>
              <a:rPr lang="hu-HU" sz="1800" b="1" dirty="0" smtClean="0"/>
              <a:t>370 000 m</a:t>
            </a:r>
            <a:r>
              <a:rPr lang="hu-HU" sz="1800" b="1" baseline="30000" dirty="0" smtClean="0"/>
              <a:t>3</a:t>
            </a:r>
            <a:r>
              <a:rPr lang="hu-HU" sz="1800" b="1" dirty="0" smtClean="0"/>
              <a:t> </a:t>
            </a:r>
            <a:r>
              <a:rPr lang="hu-HU" sz="1800" dirty="0" smtClean="0"/>
              <a:t>napi kapacitás</a:t>
            </a:r>
          </a:p>
          <a:p>
            <a:pPr algn="l"/>
            <a:r>
              <a:rPr lang="hu-HU" sz="1800" b="1" dirty="0" smtClean="0"/>
              <a:t>5</a:t>
            </a:r>
            <a:r>
              <a:rPr lang="hu-HU" sz="1800" dirty="0" smtClean="0"/>
              <a:t> tisztítómű</a:t>
            </a:r>
            <a:endParaRPr lang="hu-HU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207" y="1340768"/>
            <a:ext cx="1017770" cy="16203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5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 flipH="1">
            <a:off x="4139952" y="1746326"/>
            <a:ext cx="36004" cy="45365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139952" y="2970462"/>
            <a:ext cx="47525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139952" y="4554638"/>
            <a:ext cx="47525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1viz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9552" y="2538414"/>
            <a:ext cx="504056" cy="5040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4151" y="2199553"/>
            <a:ext cx="504056" cy="504056"/>
          </a:xfrm>
          <a:prstGeom prst="rect">
            <a:avLst/>
          </a:prstGeom>
        </p:spPr>
      </p:pic>
      <p:pic>
        <p:nvPicPr>
          <p:cNvPr id="28" name="Picture 27" descr="3szenn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55976" y="3546526"/>
            <a:ext cx="512230" cy="504056"/>
          </a:xfrm>
          <a:prstGeom prst="rect">
            <a:avLst/>
          </a:prstGeom>
        </p:spPr>
      </p:pic>
      <p:pic>
        <p:nvPicPr>
          <p:cNvPr id="31" name="Picture 30" descr="4penz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4150" y="4986686"/>
            <a:ext cx="576064" cy="576064"/>
          </a:xfrm>
          <a:prstGeom prst="rect">
            <a:avLst/>
          </a:prstGeom>
        </p:spPr>
      </p:pic>
      <p:sp>
        <p:nvSpPr>
          <p:cNvPr id="18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2145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270576" cy="1066800"/>
          </a:xfrm>
        </p:spPr>
        <p:txBody>
          <a:bodyPr/>
          <a:lstStyle/>
          <a:p>
            <a:r>
              <a:rPr lang="hu-HU" sz="2400" dirty="0" smtClean="0"/>
              <a:t>Nemzetközi tevékenységek</a:t>
            </a:r>
            <a:endParaRPr lang="hu-HU" sz="2400" dirty="0">
              <a:solidFill>
                <a:schemeClr val="accent2"/>
              </a:solidFill>
            </a:endParaRPr>
          </a:p>
        </p:txBody>
      </p:sp>
      <p:sp>
        <p:nvSpPr>
          <p:cNvPr id="6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2619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2745502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hu-HU" sz="2200" dirty="0" smtClean="0"/>
              <a:t>Budapest vízellátása parti szűrésre épül, amelynek alapját a csápos kutak jelentik</a:t>
            </a:r>
          </a:p>
        </p:txBody>
      </p:sp>
      <p:pic>
        <p:nvPicPr>
          <p:cNvPr id="5" name="Picture 2" descr="B:\Vezérigazgató\Megosztott\Tanácsadók\PREZIK\Városháza konferencia - 2015 06 09\Segéd anyagok\csaposku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682928" cy="37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270576" cy="1066800"/>
          </a:xfrm>
        </p:spPr>
        <p:txBody>
          <a:bodyPr/>
          <a:lstStyle/>
          <a:p>
            <a:r>
              <a:rPr lang="hu-HU" sz="2400" smtClean="0"/>
              <a:t>Csápos kút</a:t>
            </a:r>
            <a:endParaRPr lang="hu-H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31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033463" y="228600"/>
            <a:ext cx="80030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E59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Budapesti Központi Szennyvíztisztító Telep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44016" y="1810634"/>
            <a:ext cx="4860032" cy="442667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E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u="sng">
                <a:solidFill>
                  <a:srgbClr val="002E5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5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5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59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5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5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5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59"/>
                </a:solidFill>
                <a:latin typeface="+mn-lt"/>
              </a:defRPr>
            </a:lvl9pPr>
          </a:lstStyle>
          <a:p>
            <a:pPr marL="266700" lvl="1" indent="-265113" defTabSz="857250">
              <a:spcBef>
                <a:spcPts val="0"/>
              </a:spcBef>
              <a:spcAft>
                <a:spcPts val="120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sz="1800" u="none" dirty="0">
                <a:solidFill>
                  <a:schemeClr val="tx1"/>
                </a:solidFill>
              </a:rPr>
              <a:t>A legnagyobb szennyvíztisztító telep Közép-Európában</a:t>
            </a:r>
          </a:p>
          <a:p>
            <a:pPr marL="266700" lvl="1" indent="-265113" defTabSz="857250">
              <a:spcBef>
                <a:spcPts val="0"/>
              </a:spcBef>
              <a:spcAft>
                <a:spcPts val="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sz="1800" u="none" dirty="0">
                <a:solidFill>
                  <a:schemeClr val="tx1"/>
                </a:solidFill>
              </a:rPr>
              <a:t>Környezetbarát létesítmény:</a:t>
            </a:r>
          </a:p>
          <a:p>
            <a:pPr marL="687387" lvl="2" indent="-285750" defTabSz="857250">
              <a:spcBef>
                <a:spcPts val="0"/>
              </a:spcBef>
              <a:spcAft>
                <a:spcPts val="0"/>
              </a:spcAft>
              <a:buClr>
                <a:srgbClr val="008CC8"/>
              </a:buClr>
              <a:buSzPct val="100000"/>
              <a:buFont typeface="Courier New" panose="02070309020205020404" pitchFamily="49" charset="0"/>
              <a:buChar char="o"/>
              <a:tabLst>
                <a:tab pos="5291138" algn="l"/>
              </a:tabLst>
              <a:defRPr/>
            </a:pPr>
            <a:r>
              <a:rPr lang="hu-HU" sz="1800" dirty="0">
                <a:solidFill>
                  <a:schemeClr val="tx1"/>
                </a:solidFill>
              </a:rPr>
              <a:t>A zöldfelület aránya: 70%</a:t>
            </a:r>
          </a:p>
          <a:p>
            <a:pPr marL="687387" lvl="2" indent="-285750" defTabSz="857250">
              <a:spcBef>
                <a:spcPts val="0"/>
              </a:spcBef>
              <a:spcAft>
                <a:spcPts val="1200"/>
              </a:spcAft>
              <a:buClr>
                <a:srgbClr val="008CC8"/>
              </a:buClr>
              <a:buSzPct val="100000"/>
              <a:buFont typeface="Courier New" panose="02070309020205020404" pitchFamily="49" charset="0"/>
              <a:buChar char="o"/>
              <a:tabLst>
                <a:tab pos="5291138" algn="l"/>
              </a:tabLst>
              <a:defRPr/>
            </a:pPr>
            <a:r>
              <a:rPr lang="hu-HU" sz="1800" dirty="0">
                <a:solidFill>
                  <a:schemeClr val="tx1"/>
                </a:solidFill>
              </a:rPr>
              <a:t>Villamos energia önellátás: 57%</a:t>
            </a:r>
          </a:p>
          <a:p>
            <a:pPr marL="266700" lvl="1" indent="-265113" defTabSz="857250">
              <a:spcBef>
                <a:spcPts val="0"/>
              </a:spcBef>
              <a:spcAft>
                <a:spcPts val="120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sz="1800" u="none" dirty="0">
                <a:solidFill>
                  <a:schemeClr val="tx1"/>
                </a:solidFill>
              </a:rPr>
              <a:t>Szárazidei szennyvíztisztítási kapacitás: 350 000 m</a:t>
            </a:r>
            <a:r>
              <a:rPr lang="hu-HU" sz="1800" u="none" baseline="30000" dirty="0">
                <a:solidFill>
                  <a:schemeClr val="tx1"/>
                </a:solidFill>
              </a:rPr>
              <a:t>3</a:t>
            </a:r>
            <a:r>
              <a:rPr lang="hu-HU" sz="1800" u="none" dirty="0">
                <a:solidFill>
                  <a:schemeClr val="tx1"/>
                </a:solidFill>
              </a:rPr>
              <a:t>/nap</a:t>
            </a:r>
          </a:p>
          <a:p>
            <a:pPr marL="266700" lvl="1" indent="-265113" defTabSz="857250">
              <a:spcBef>
                <a:spcPts val="0"/>
              </a:spcBef>
              <a:spcAft>
                <a:spcPts val="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altLang="zh-HK" sz="1800" u="none" dirty="0">
                <a:solidFill>
                  <a:schemeClr val="tx1"/>
                </a:solidFill>
              </a:rPr>
              <a:t>Maximális szennyvíztisztítási kapacitás:</a:t>
            </a:r>
          </a:p>
          <a:p>
            <a:pPr marL="266700" lvl="1" indent="-265113" defTabSz="857250">
              <a:spcBef>
                <a:spcPts val="0"/>
              </a:spcBef>
              <a:spcAft>
                <a:spcPts val="1200"/>
              </a:spcAft>
              <a:buClr>
                <a:srgbClr val="008CC8"/>
              </a:buClr>
              <a:buSzPct val="150000"/>
              <a:buNone/>
              <a:tabLst>
                <a:tab pos="273050" algn="l"/>
                <a:tab pos="5291138" algn="l"/>
              </a:tabLst>
              <a:defRPr/>
            </a:pPr>
            <a:r>
              <a:rPr lang="hu-HU" altLang="zh-HK" sz="1800" u="none" dirty="0" smtClean="0">
                <a:solidFill>
                  <a:schemeClr val="tx1"/>
                </a:solidFill>
              </a:rPr>
              <a:t>	900 </a:t>
            </a:r>
            <a:r>
              <a:rPr lang="hu-HU" altLang="zh-HK" sz="1800" u="none" dirty="0">
                <a:solidFill>
                  <a:schemeClr val="tx1"/>
                </a:solidFill>
              </a:rPr>
              <a:t>000 m</a:t>
            </a:r>
            <a:r>
              <a:rPr lang="hu-HU" altLang="zh-HK" sz="1800" u="none" baseline="30000" dirty="0">
                <a:solidFill>
                  <a:schemeClr val="tx1"/>
                </a:solidFill>
              </a:rPr>
              <a:t>3</a:t>
            </a:r>
            <a:r>
              <a:rPr lang="hu-HU" altLang="zh-HK" sz="1800" u="none" dirty="0">
                <a:solidFill>
                  <a:schemeClr val="tx1"/>
                </a:solidFill>
              </a:rPr>
              <a:t>/nap</a:t>
            </a:r>
          </a:p>
          <a:p>
            <a:pPr marL="266700" lvl="1" indent="-265113" defTabSz="857250">
              <a:spcBef>
                <a:spcPts val="0"/>
              </a:spcBef>
              <a:spcAft>
                <a:spcPts val="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sz="1800" u="none" dirty="0">
                <a:solidFill>
                  <a:schemeClr val="tx1"/>
                </a:solidFill>
              </a:rPr>
              <a:t>Budapest biológiai szennyvíztisztító </a:t>
            </a:r>
            <a:r>
              <a:rPr lang="hu-HU" sz="1800" u="none" dirty="0" smtClean="0">
                <a:solidFill>
                  <a:schemeClr val="tx1"/>
                </a:solidFill>
              </a:rPr>
              <a:t>kapacitása:</a:t>
            </a:r>
          </a:p>
          <a:p>
            <a:pPr marL="687387" lvl="2" indent="-285750" defTabSz="857250">
              <a:spcBef>
                <a:spcPts val="0"/>
              </a:spcBef>
              <a:spcAft>
                <a:spcPts val="0"/>
              </a:spcAft>
              <a:buClr>
                <a:srgbClr val="008CC8"/>
              </a:buClr>
              <a:buSzPct val="100000"/>
              <a:buFont typeface="Courier New" panose="02070309020205020404" pitchFamily="49" charset="0"/>
              <a:buChar char="o"/>
              <a:tabLst>
                <a:tab pos="5291138" algn="l"/>
              </a:tabLst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BKSZTT </a:t>
            </a:r>
            <a:r>
              <a:rPr lang="hu-HU" sz="1800" dirty="0">
                <a:solidFill>
                  <a:schemeClr val="tx1"/>
                </a:solidFill>
              </a:rPr>
              <a:t>előtt: 50%</a:t>
            </a:r>
          </a:p>
          <a:p>
            <a:pPr marL="687387" lvl="2" indent="-285750" defTabSz="857250">
              <a:spcBef>
                <a:spcPts val="0"/>
              </a:spcBef>
              <a:spcAft>
                <a:spcPts val="0"/>
              </a:spcAft>
              <a:buClr>
                <a:srgbClr val="008CC8"/>
              </a:buClr>
              <a:buSzPct val="100000"/>
              <a:buFont typeface="Courier New" panose="02070309020205020404" pitchFamily="49" charset="0"/>
              <a:buChar char="o"/>
              <a:tabLst>
                <a:tab pos="5291138" algn="l"/>
              </a:tabLst>
              <a:defRPr/>
            </a:pPr>
            <a:r>
              <a:rPr lang="hu-HU" sz="1800" dirty="0">
                <a:solidFill>
                  <a:schemeClr val="tx1"/>
                </a:solidFill>
              </a:rPr>
              <a:t>BKSZTT után: 95%</a:t>
            </a:r>
          </a:p>
          <a:p>
            <a:pPr marL="457200" indent="-457200">
              <a:spcBef>
                <a:spcPts val="0"/>
              </a:spcBef>
              <a:buFont typeface="Arial" charset="0"/>
              <a:buNone/>
              <a:defRPr/>
            </a:pPr>
            <a:r>
              <a:rPr lang="hu-HU" sz="1800" kern="0" dirty="0" smtClean="0">
                <a:solidFill>
                  <a:schemeClr val="tx1"/>
                </a:solidFill>
              </a:rPr>
              <a:t>				</a:t>
            </a:r>
          </a:p>
          <a:p>
            <a:pPr marL="457200" indent="-457200">
              <a:spcBef>
                <a:spcPts val="0"/>
              </a:spcBef>
              <a:buFont typeface="Arial" charset="0"/>
              <a:buNone/>
              <a:defRPr/>
            </a:pPr>
            <a:r>
              <a:rPr lang="hu-HU" sz="1800" kern="0" dirty="0" smtClean="0">
                <a:solidFill>
                  <a:schemeClr val="tx1"/>
                </a:solidFill>
              </a:rPr>
              <a:t>			</a:t>
            </a:r>
            <a:endParaRPr lang="hu-HU" sz="1800" kern="0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997207" y="1819561"/>
            <a:ext cx="4172016" cy="43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1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1303" y="1510184"/>
            <a:ext cx="5445883" cy="253915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66700" lvl="1" indent="-265113" algn="l" defTabSz="857250">
              <a:spcBef>
                <a:spcPts val="0"/>
              </a:spcBef>
              <a:spcAft>
                <a:spcPts val="40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sz="1800" dirty="0">
                <a:latin typeface="+mn-lt"/>
              </a:rPr>
              <a:t>Árvíz esetén a </a:t>
            </a:r>
            <a:r>
              <a:rPr lang="hu-HU" sz="1800" dirty="0" err="1">
                <a:latin typeface="+mn-lt"/>
              </a:rPr>
              <a:t>partiszűrés</a:t>
            </a:r>
            <a:r>
              <a:rPr lang="hu-HU" sz="1800" dirty="0">
                <a:latin typeface="+mn-lt"/>
              </a:rPr>
              <a:t> hatékonysága romlik, </a:t>
            </a:r>
            <a:r>
              <a:rPr lang="hu-HU" sz="1800" dirty="0" smtClean="0">
                <a:latin typeface="+mn-lt"/>
              </a:rPr>
              <a:t>új </a:t>
            </a:r>
            <a:r>
              <a:rPr lang="hu-HU" sz="1800" dirty="0">
                <a:latin typeface="+mn-lt"/>
              </a:rPr>
              <a:t>mederfelületek lépnek be a folyamatba, </a:t>
            </a:r>
            <a:r>
              <a:rPr lang="hu-HU" sz="1800" dirty="0" smtClean="0">
                <a:latin typeface="+mn-lt"/>
              </a:rPr>
              <a:t>a </a:t>
            </a:r>
            <a:r>
              <a:rPr lang="hu-HU" sz="1800" dirty="0" err="1">
                <a:latin typeface="+mn-lt"/>
              </a:rPr>
              <a:t>biofilm</a:t>
            </a:r>
            <a:r>
              <a:rPr lang="hu-HU" sz="1800" dirty="0">
                <a:latin typeface="+mn-lt"/>
              </a:rPr>
              <a:t> kialakulása időigényes</a:t>
            </a:r>
          </a:p>
          <a:p>
            <a:pPr marL="266700" lvl="1" indent="-265113" algn="l" defTabSz="857250">
              <a:spcBef>
                <a:spcPts val="0"/>
              </a:spcBef>
              <a:spcAft>
                <a:spcPts val="40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sz="1800" dirty="0">
                <a:latin typeface="+mn-lt"/>
              </a:rPr>
              <a:t>Megelőző intézkedések: termelő telepek védelme, kockázatos telepek üzemből történő kivétele</a:t>
            </a:r>
          </a:p>
          <a:p>
            <a:pPr marL="266700" lvl="1" indent="-265113" algn="l" defTabSz="857250">
              <a:spcBef>
                <a:spcPts val="0"/>
              </a:spcBef>
              <a:spcAft>
                <a:spcPts val="40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sz="1800" dirty="0">
                <a:latin typeface="+mn-lt"/>
              </a:rPr>
              <a:t>Árvízvédelmi intézkedések, kézikönyv</a:t>
            </a:r>
          </a:p>
          <a:p>
            <a:pPr marL="266700" lvl="1" indent="-265113" algn="l" defTabSz="857250">
              <a:spcBef>
                <a:spcPts val="0"/>
              </a:spcBef>
              <a:spcAft>
                <a:spcPts val="400"/>
              </a:spcAft>
              <a:buClr>
                <a:srgbClr val="008CC8"/>
              </a:buClr>
              <a:buSzPct val="150000"/>
              <a:buFont typeface="Arial" panose="020B0604020202020204" pitchFamily="34" charset="0"/>
              <a:buChar char="•"/>
              <a:tabLst>
                <a:tab pos="5291138" algn="l"/>
              </a:tabLst>
              <a:defRPr/>
            </a:pPr>
            <a:r>
              <a:rPr lang="hu-HU" sz="1800" dirty="0">
                <a:latin typeface="+mn-lt"/>
              </a:rPr>
              <a:t>Folyami „vízbőség” ellenére kapacitás korlátok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 alt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033463" y="228600"/>
            <a:ext cx="7787009" cy="1066800"/>
          </a:xfrm>
        </p:spPr>
        <p:txBody>
          <a:bodyPr/>
          <a:lstStyle/>
          <a:p>
            <a:r>
              <a:rPr lang="hu-HU" sz="2400" dirty="0" smtClean="0"/>
              <a:t>Árvíz és aszály hatásai a víztermelésre</a:t>
            </a:r>
            <a:endParaRPr lang="hu-HU" sz="2400" dirty="0"/>
          </a:p>
        </p:txBody>
      </p:sp>
      <p:pic>
        <p:nvPicPr>
          <p:cNvPr id="24579" name="Picture 3" descr="C:\Users\Nemethp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7187" y="1644363"/>
            <a:ext cx="3453433" cy="21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480" y="4114428"/>
            <a:ext cx="5448705" cy="24109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2pPr marL="188913" lvl="1" indent="-187325" algn="l" defTabSz="857250">
              <a:spcBef>
                <a:spcPts val="0"/>
              </a:spcBef>
              <a:spcAft>
                <a:spcPts val="1200"/>
              </a:spcAft>
              <a:buClr>
                <a:srgbClr val="008CC8"/>
              </a:buClr>
              <a:buSzPct val="80000"/>
              <a:buFont typeface="Wingdings" pitchFamily="2" charset="2"/>
              <a:buChar char="n"/>
              <a:tabLst>
                <a:tab pos="5291138" algn="l"/>
              </a:tabLst>
              <a:defRPr sz="1800">
                <a:latin typeface="+mn-lt"/>
              </a:defRPr>
            </a:lvl2pPr>
          </a:lstStyle>
          <a:p>
            <a:pPr marL="266700" lvl="1" indent="-265113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hu-HU" dirty="0"/>
              <a:t>Aszály esetén az alacsony vízállás miatt a kutak</a:t>
            </a:r>
            <a:br>
              <a:rPr lang="hu-HU" dirty="0"/>
            </a:br>
            <a:r>
              <a:rPr lang="hu-HU" dirty="0"/>
              <a:t>túlterhelésének nagyobb a kockázata</a:t>
            </a:r>
          </a:p>
          <a:p>
            <a:pPr marL="266700" lvl="1" indent="-265113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hu-HU" dirty="0"/>
              <a:t>Az alacsony vízszint miatt jelentősen</a:t>
            </a:r>
            <a:br>
              <a:rPr lang="hu-HU" dirty="0"/>
            </a:br>
            <a:r>
              <a:rPr lang="hu-HU" dirty="0"/>
              <a:t>lecsökkenő kapacitások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„békeidőben”</a:t>
            </a:r>
            <a:br>
              <a:rPr lang="hu-HU" dirty="0"/>
            </a:br>
            <a:r>
              <a:rPr lang="hu-HU" dirty="0"/>
              <a:t>nagyobb kapacitástartalék fenntartása </a:t>
            </a:r>
            <a:br>
              <a:rPr lang="hu-HU" dirty="0"/>
            </a:br>
            <a:r>
              <a:rPr lang="hu-HU" dirty="0"/>
              <a:t>szükséges</a:t>
            </a:r>
          </a:p>
          <a:p>
            <a:pPr marL="266700" lvl="1" indent="-265113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hu-HU" dirty="0"/>
              <a:t>Megnövekvő vízminőségi, főleg mikrobiológiai kockázatok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/>
              <a:t>háttérvizek jelentősége nő </a:t>
            </a:r>
          </a:p>
        </p:txBody>
      </p:sp>
      <p:pic>
        <p:nvPicPr>
          <p:cNvPr id="11" name="Picture 3" descr="B:\Vezérigazgató\Megosztott\Tanácsadók\PREZIK\Duna Palota - 2014 11 05\Háttéranyagok\Fényképek\Aszály\aszál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7186" y="4210676"/>
            <a:ext cx="3460673" cy="22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2"/>
          <p:cNvCxnSpPr/>
          <p:nvPr/>
        </p:nvCxnSpPr>
        <p:spPr bwMode="auto">
          <a:xfrm>
            <a:off x="107504" y="4023176"/>
            <a:ext cx="883035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>
                <a:alpha val="22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4086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Városi árvizek </a:t>
            </a:r>
            <a:r>
              <a:rPr lang="hu-HU" sz="2400" dirty="0" smtClean="0"/>
              <a:t> </a:t>
            </a:r>
            <a:endParaRPr lang="hu-HU" sz="2400" dirty="0">
              <a:solidFill>
                <a:schemeClr val="accent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2388944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Csőhálózati kockázati térkép kiegészítése elöntési / alépítményi dolgokkal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8285" y="2370190"/>
            <a:ext cx="5754863" cy="34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229811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15616" y="3365703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427E"/>
                </a:solidFill>
                <a:latin typeface="+mj-lt"/>
              </a:rPr>
              <a:t>Köszönöm a figyelmet!</a:t>
            </a:r>
            <a:endParaRPr lang="hu-HU" sz="3200" b="1" dirty="0">
              <a:solidFill>
                <a:srgbClr val="00427E"/>
              </a:solidFill>
              <a:latin typeface="+mj-lt"/>
            </a:endParaRPr>
          </a:p>
        </p:txBody>
      </p:sp>
      <p:sp>
        <p:nvSpPr>
          <p:cNvPr id="5" name="Élőláb helye 4"/>
          <p:cNvSpPr txBox="1">
            <a:spLocks/>
          </p:cNvSpPr>
          <p:nvPr/>
        </p:nvSpPr>
        <p:spPr bwMode="auto">
          <a:xfrm>
            <a:off x="1219200" y="658495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F</a:t>
            </a:r>
            <a:r>
              <a:rPr lang="hu-HU" dirty="0" err="1" smtClean="0"/>
              <a:t>ővárosi</a:t>
            </a:r>
            <a:r>
              <a:rPr lang="hu-HU" dirty="0" smtClean="0"/>
              <a:t> Vízművek Zrt</a:t>
            </a:r>
            <a:r>
              <a:rPr lang="en-US" dirty="0" smtClean="0"/>
              <a:t>. • www.vizmuvek.hu • </a:t>
            </a:r>
            <a:r>
              <a:rPr lang="hu-HU" dirty="0" err="1" smtClean="0"/>
              <a:t>vizvonal</a:t>
            </a:r>
            <a:r>
              <a:rPr lang="en-US" dirty="0" smtClean="0"/>
              <a:t>@vizmuvek.hu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49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7249</TotalTime>
  <Words>453</Words>
  <Application>Microsoft Macintosh PowerPoint</Application>
  <PresentationFormat>On-screen Show (4:3)</PresentationFormat>
  <Paragraphs>72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Alapértelmezett terv</vt:lpstr>
      <vt:lpstr>  Tiszta vizet a Dunából a Dunába  Vízellátás, szennyvíztisztítás  helyzete, feladatai, lehetőségei    HARANGHY CSABA vezérigazgató   </vt:lpstr>
      <vt:lpstr>Fővárosi Vízművek</vt:lpstr>
      <vt:lpstr>A társaság fő mutatói</vt:lpstr>
      <vt:lpstr>Nemzetközi tevékenységek</vt:lpstr>
      <vt:lpstr>Csápos kút</vt:lpstr>
      <vt:lpstr>Slide 6</vt:lpstr>
      <vt:lpstr>Árvíz és aszály hatásai a víztermelésre</vt:lpstr>
      <vt:lpstr>Városi árvizek  </vt:lpstr>
      <vt:lpstr>Slide 9</vt:lpstr>
    </vt:vector>
  </TitlesOfParts>
  <Company>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Németh Péter - üzletfejlesztési projektmenedzser</dc:creator>
  <cp:lastModifiedBy>Dénes Dankházi</cp:lastModifiedBy>
  <cp:revision>647</cp:revision>
  <cp:lastPrinted>2015-05-29T12:46:07Z</cp:lastPrinted>
  <dcterms:created xsi:type="dcterms:W3CDTF">2015-07-10T07:53:02Z</dcterms:created>
  <dcterms:modified xsi:type="dcterms:W3CDTF">2015-07-10T07:53:11Z</dcterms:modified>
</cp:coreProperties>
</file>