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33"/>
  </p:notesMasterIdLst>
  <p:sldIdLst>
    <p:sldId id="256" r:id="rId2"/>
    <p:sldId id="257" r:id="rId3"/>
    <p:sldId id="270" r:id="rId4"/>
    <p:sldId id="259" r:id="rId5"/>
    <p:sldId id="258" r:id="rId6"/>
    <p:sldId id="264" r:id="rId7"/>
    <p:sldId id="268" r:id="rId8"/>
    <p:sldId id="265" r:id="rId9"/>
    <p:sldId id="269" r:id="rId10"/>
    <p:sldId id="266" r:id="rId11"/>
    <p:sldId id="263" r:id="rId12"/>
    <p:sldId id="267"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0" autoAdjust="0"/>
    <p:restoredTop sz="90300" autoAdjust="0"/>
  </p:normalViewPr>
  <p:slideViewPr>
    <p:cSldViewPr>
      <p:cViewPr varScale="1">
        <p:scale>
          <a:sx n="95" d="100"/>
          <a:sy n="95" d="100"/>
        </p:scale>
        <p:origin x="-111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eaLnBrk="1" hangingPunct="1">
              <a:defRPr sz="1200"/>
            </a:lvl1pPr>
          </a:lstStyle>
          <a:p>
            <a:endParaRPr lang="hu-HU" altLang="hu-HU"/>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eaLnBrk="1" hangingPunct="1">
              <a:defRPr sz="1200"/>
            </a:lvl1pPr>
          </a:lstStyle>
          <a:p>
            <a:endParaRPr lang="hu-HU" altLang="hu-HU"/>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eaLnBrk="1" hangingPunct="1">
              <a:defRPr sz="1200"/>
            </a:lvl1pPr>
          </a:lstStyle>
          <a:p>
            <a:endParaRPr lang="hu-HU" altLang="hu-HU"/>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eaLnBrk="1" hangingPunct="1">
              <a:defRPr sz="1200"/>
            </a:lvl1pPr>
          </a:lstStyle>
          <a:p>
            <a:fld id="{D69E470A-1316-40DC-96BB-F444E65A17E0}" type="slidenum">
              <a:rPr lang="hu-HU" altLang="hu-HU"/>
              <a:pPr/>
              <a:t>‹#›</a:t>
            </a:fld>
            <a:endParaRPr lang="hu-HU" altLang="hu-HU"/>
          </a:p>
        </p:txBody>
      </p:sp>
    </p:spTree>
    <p:extLst>
      <p:ext uri="{BB962C8B-B14F-4D97-AF65-F5344CB8AC3E}">
        <p14:creationId xmlns:p14="http://schemas.microsoft.com/office/powerpoint/2010/main" xmlns="" val="1126037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895EB9-EC8F-4387-AD55-F9223F5F038C}" type="slidenum">
              <a:rPr lang="hu-HU" altLang="hu-HU"/>
              <a:pPr/>
              <a:t>1</a:t>
            </a:fld>
            <a:endParaRPr lang="hu-HU" altLang="hu-HU"/>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hu-HU" altLang="hu-HU"/>
              <a:t>Megjegyzés hozzáadásához kattintson ide.</a:t>
            </a:r>
          </a:p>
        </p:txBody>
      </p:sp>
    </p:spTree>
    <p:extLst>
      <p:ext uri="{BB962C8B-B14F-4D97-AF65-F5344CB8AC3E}">
        <p14:creationId xmlns:p14="http://schemas.microsoft.com/office/powerpoint/2010/main" xmlns="" val="2865656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13A890-8BB1-47C7-AA29-6F04C839CE1C}" type="slidenum">
              <a:rPr lang="hu-HU" altLang="hu-HU"/>
              <a:pPr/>
              <a:t>2</a:t>
            </a:fld>
            <a:endParaRPr lang="hu-HU" altLang="hu-HU"/>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hu-HU" altLang="hu-HU"/>
              <a:t>Miért hasznos a bemutató a közönségnek? – A felnőtt közönség érdeklődőbb, ha tisztában van azzal, hogy mennyire és miért fontos a bemutató tárgya.</a:t>
            </a:r>
          </a:p>
          <a:p>
            <a:pPr lvl="1">
              <a:buFontTx/>
              <a:buChar char="•"/>
            </a:pPr>
            <a:r>
              <a:rPr lang="hu-HU" altLang="hu-HU"/>
              <a:t>Az előadó jártassági szintje a bemutató tárgyában: röviden ismertesse ezt a területet, vagy vázolja, hogy a résztvevőknek miért érdemes önre figyelniük.</a:t>
            </a:r>
          </a:p>
        </p:txBody>
      </p:sp>
    </p:spTree>
    <p:extLst>
      <p:ext uri="{BB962C8B-B14F-4D97-AF65-F5344CB8AC3E}">
        <p14:creationId xmlns:p14="http://schemas.microsoft.com/office/powerpoint/2010/main" xmlns="" val="2965093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a:xfrm>
            <a:off x="1177925" y="696913"/>
            <a:ext cx="4641850" cy="3481387"/>
          </a:xfrm>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E72521BB-C684-4EE6-B7A6-B75D316E7C36}" type="slidenum">
              <a:rPr lang="hu-HU"/>
              <a:pPr/>
              <a:t>3</a:t>
            </a:fld>
            <a:endParaRPr lang="hu-HU"/>
          </a:p>
        </p:txBody>
      </p:sp>
    </p:spTree>
    <p:extLst>
      <p:ext uri="{BB962C8B-B14F-4D97-AF65-F5344CB8AC3E}">
        <p14:creationId xmlns:p14="http://schemas.microsoft.com/office/powerpoint/2010/main" xmlns="" val="1774529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6C0E2B-76F9-4BBB-825F-5C38250C5B7B}" type="slidenum">
              <a:rPr lang="hu-HU" altLang="hu-HU"/>
              <a:pPr/>
              <a:t>4</a:t>
            </a:fld>
            <a:endParaRPr lang="hu-HU" altLang="hu-HU"/>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hu-HU" altLang="hu-HU"/>
              <a:t>A lecke leírása legyen tömör.</a:t>
            </a:r>
          </a:p>
        </p:txBody>
      </p:sp>
    </p:spTree>
    <p:extLst>
      <p:ext uri="{BB962C8B-B14F-4D97-AF65-F5344CB8AC3E}">
        <p14:creationId xmlns:p14="http://schemas.microsoft.com/office/powerpoint/2010/main" xmlns="" val="1013518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E12D77-1D03-40C8-B009-178208B1BA43}" type="slidenum">
              <a:rPr lang="hu-HU" altLang="hu-HU"/>
              <a:pPr/>
              <a:t>5</a:t>
            </a:fld>
            <a:endParaRPr lang="hu-HU" altLang="hu-HU"/>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hu-HU" altLang="hu-HU" b="1"/>
              <a:t>Célkitűzések – példa</a:t>
            </a:r>
          </a:p>
          <a:p>
            <a:r>
              <a:rPr lang="hu-HU" altLang="hu-HU"/>
              <a:t>A lecke célja:</a:t>
            </a:r>
          </a:p>
          <a:p>
            <a:pPr lvl="1">
              <a:buFontTx/>
              <a:buChar char="•"/>
            </a:pPr>
            <a:r>
              <a:rPr lang="hu-HU" altLang="hu-HU"/>
              <a:t>Fájlok mentése a munkacsoport webkiszolgálójára</a:t>
            </a:r>
          </a:p>
          <a:p>
            <a:pPr lvl="1">
              <a:buFontTx/>
              <a:buChar char="•"/>
            </a:pPr>
            <a:r>
              <a:rPr lang="hu-HU" altLang="hu-HU"/>
              <a:t>Fájlok áthelyezése a munkacsoport webkiszolgálójának különböző helyeire</a:t>
            </a:r>
          </a:p>
          <a:p>
            <a:pPr lvl="1">
              <a:buFontTx/>
              <a:buChar char="•"/>
            </a:pPr>
            <a:r>
              <a:rPr lang="hu-HU" altLang="hu-HU"/>
              <a:t>Fájlok megosztása a munkacsoport webkiszolgálóján</a:t>
            </a:r>
          </a:p>
          <a:p>
            <a:pPr>
              <a:buFontTx/>
              <a:buChar char="•"/>
            </a:pPr>
            <a:endParaRPr lang="hu-HU" altLang="hu-HU"/>
          </a:p>
        </p:txBody>
      </p:sp>
    </p:spTree>
    <p:extLst>
      <p:ext uri="{BB962C8B-B14F-4D97-AF65-F5344CB8AC3E}">
        <p14:creationId xmlns:p14="http://schemas.microsoft.com/office/powerpoint/2010/main" xmlns="" val="1122381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D69E470A-1316-40DC-96BB-F444E65A17E0}" type="slidenum">
              <a:rPr lang="hu-HU" altLang="hu-HU" smtClean="0"/>
              <a:pPr/>
              <a:t>28</a:t>
            </a:fld>
            <a:endParaRPr lang="hu-HU" altLang="hu-HU"/>
          </a:p>
        </p:txBody>
      </p:sp>
    </p:spTree>
    <p:extLst>
      <p:ext uri="{BB962C8B-B14F-4D97-AF65-F5344CB8AC3E}">
        <p14:creationId xmlns:p14="http://schemas.microsoft.com/office/powerpoint/2010/main" xmlns="" val="3268285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hu-HU"/>
          </a:p>
        </p:txBody>
      </p:sp>
      <p:sp>
        <p:nvSpPr>
          <p:cNvPr id="66563" name="Rectangle 3"/>
          <p:cNvSpPr>
            <a:spLocks noGrp="1" noChangeArrowheads="1"/>
          </p:cNvSpPr>
          <p:nvPr>
            <p:ph type="ctrTitle"/>
          </p:nvPr>
        </p:nvSpPr>
        <p:spPr>
          <a:xfrm>
            <a:off x="762000" y="457200"/>
            <a:ext cx="6389688" cy="2133600"/>
          </a:xfrm>
        </p:spPr>
        <p:txBody>
          <a:bodyPr/>
          <a:lstStyle>
            <a:lvl1pPr>
              <a:defRPr/>
            </a:lvl1pPr>
          </a:lstStyle>
          <a:p>
            <a:pPr lvl="0"/>
            <a:r>
              <a:rPr lang="hu-HU" altLang="hu-HU" noProof="0" smtClean="0"/>
              <a:t>Mintacím szerkesztése</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a:lvl1pPr>
          </a:lstStyle>
          <a:p>
            <a:pPr lvl="0"/>
            <a:r>
              <a:rPr lang="hu-HU" altLang="hu-HU" noProof="0" smtClean="0"/>
              <a:t>Alcím mintájának szerkesztése</a:t>
            </a:r>
          </a:p>
        </p:txBody>
      </p:sp>
      <p:sp>
        <p:nvSpPr>
          <p:cNvPr id="66565" name="Rectangle 5"/>
          <p:cNvSpPr>
            <a:spLocks noGrp="1" noChangeArrowheads="1"/>
          </p:cNvSpPr>
          <p:nvPr>
            <p:ph type="dt" sz="half" idx="2"/>
          </p:nvPr>
        </p:nvSpPr>
        <p:spPr/>
        <p:txBody>
          <a:bodyPr/>
          <a:lstStyle>
            <a:lvl1pPr>
              <a:defRPr/>
            </a:lvl1pPr>
          </a:lstStyle>
          <a:p>
            <a:endParaRPr lang="hu-HU" altLang="hu-HU"/>
          </a:p>
        </p:txBody>
      </p:sp>
      <p:sp>
        <p:nvSpPr>
          <p:cNvPr id="66566" name="Rectangle 6"/>
          <p:cNvSpPr>
            <a:spLocks noGrp="1" noChangeArrowheads="1"/>
          </p:cNvSpPr>
          <p:nvPr>
            <p:ph type="ftr" sz="quarter" idx="3"/>
          </p:nvPr>
        </p:nvSpPr>
        <p:spPr/>
        <p:txBody>
          <a:bodyPr/>
          <a:lstStyle>
            <a:lvl1pPr>
              <a:defRPr/>
            </a:lvl1pPr>
          </a:lstStyle>
          <a:p>
            <a:endParaRPr lang="hu-HU" altLang="hu-HU"/>
          </a:p>
        </p:txBody>
      </p:sp>
      <p:sp>
        <p:nvSpPr>
          <p:cNvPr id="66567" name="Rectangle 7"/>
          <p:cNvSpPr>
            <a:spLocks noGrp="1" noChangeArrowheads="1"/>
          </p:cNvSpPr>
          <p:nvPr>
            <p:ph type="sldNum" sz="quarter" idx="4"/>
          </p:nvPr>
        </p:nvSpPr>
        <p:spPr/>
        <p:txBody>
          <a:bodyPr/>
          <a:lstStyle>
            <a:lvl1pPr>
              <a:defRPr/>
            </a:lvl1pPr>
          </a:lstStyle>
          <a:p>
            <a:fld id="{FB01CE13-C5C5-4A27-9A91-9ADCCB70AD38}" type="slidenum">
              <a:rPr lang="hu-HU" altLang="hu-HU"/>
              <a:pPr/>
              <a:t>‹#›</a:t>
            </a:fld>
            <a:endParaRPr lang="hu-HU" altLang="hu-HU"/>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hu-HU"/>
          </a:p>
        </p:txBody>
      </p:sp>
      <p:grpSp>
        <p:nvGrpSpPr>
          <p:cNvPr id="66569"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1" name="Oval 11"/>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2" name="Oval 12"/>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3" name="Oval 13"/>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4" name="Oval 14"/>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5" name="Oval 15"/>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6" name="Oval 16"/>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7" name="Oval 17"/>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8" name="Oval 18"/>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79" name="Oval 19"/>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0" name="Oval 20"/>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1" name="Oval 21"/>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2" name="Oval 22"/>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3" name="Oval 23"/>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4" name="Oval 24"/>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5" name="Oval 25"/>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6" name="Oval 26"/>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7" name="Oval 27"/>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8" name="Oval 28"/>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89" name="Oval 29"/>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0" name="Oval 30"/>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1" name="Oval 31"/>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2" name="Oval 32"/>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3" name="Oval 33"/>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4" name="Oval 34"/>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5" name="Oval 35"/>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6" name="Oval 36"/>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7" name="Oval 37"/>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8" name="Oval 38"/>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599" name="Oval 39"/>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0" name="Oval 40"/>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grpSp>
      <p:grpSp>
        <p:nvGrpSpPr>
          <p:cNvPr id="66601" name="Group 41" descr="decorative graphic made up of dots"/>
          <p:cNvGrpSpPr>
            <a:grpSpLocks/>
          </p:cNvGrpSpPr>
          <p:nvPr/>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3" name="Oval 43"/>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4" name="Oval 44"/>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5" name="Oval 45"/>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6" name="Oval 46"/>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7" name="Oval 47"/>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8" name="Oval 48"/>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09" name="Oval 49"/>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0" name="Oval 50"/>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1" name="Oval 51"/>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2" name="Oval 52"/>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3" name="Oval 53"/>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4" name="Oval 54"/>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5" name="Oval 55"/>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6" name="Oval 56"/>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7" name="Oval 57"/>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8" name="Oval 58"/>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19" name="Oval 59"/>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0" name="Oval 60"/>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1" name="Oval 61"/>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2" name="Oval 62"/>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3" name="Oval 63"/>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4" name="Oval 64"/>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5" name="Oval 65"/>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6" name="Oval 66"/>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7" name="Oval 67"/>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8" name="Oval 68"/>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29" name="Oval 69"/>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30" name="Oval 70"/>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31" name="Oval 71"/>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6632" name="Oval 72"/>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B488B7E2-C08F-4E8E-AACE-B2EFB2C5DCB0}" type="slidenum">
              <a:rPr lang="hu-HU" altLang="hu-HU"/>
              <a:pPr/>
              <a:t>‹#›</a:t>
            </a:fld>
            <a:endParaRPr lang="hu-HU" altLang="hu-HU"/>
          </a:p>
        </p:txBody>
      </p:sp>
    </p:spTree>
    <p:extLst>
      <p:ext uri="{BB962C8B-B14F-4D97-AF65-F5344CB8AC3E}">
        <p14:creationId xmlns:p14="http://schemas.microsoft.com/office/powerpoint/2010/main" xmlns="" val="330861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122238"/>
            <a:ext cx="2057400" cy="6008687"/>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122238"/>
            <a:ext cx="6019800" cy="6008687"/>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CB0A0F58-B93C-440E-9C2A-A4B07453C6C5}" type="slidenum">
              <a:rPr lang="hu-HU" altLang="hu-HU"/>
              <a:pPr/>
              <a:t>‹#›</a:t>
            </a:fld>
            <a:endParaRPr lang="hu-HU" altLang="hu-HU"/>
          </a:p>
        </p:txBody>
      </p:sp>
    </p:spTree>
    <p:extLst>
      <p:ext uri="{BB962C8B-B14F-4D97-AF65-F5344CB8AC3E}">
        <p14:creationId xmlns:p14="http://schemas.microsoft.com/office/powerpoint/2010/main" xmlns="" val="2686050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Cím, szöveg és tartalom">
    <p:spTree>
      <p:nvGrpSpPr>
        <p:cNvPr id="1" name=""/>
        <p:cNvGrpSpPr/>
        <p:nvPr/>
      </p:nvGrpSpPr>
      <p:grpSpPr>
        <a:xfrm>
          <a:off x="0" y="0"/>
          <a:ext cx="0" cy="0"/>
          <a:chOff x="0" y="0"/>
          <a:chExt cx="0" cy="0"/>
        </a:xfrm>
      </p:grpSpPr>
      <p:sp>
        <p:nvSpPr>
          <p:cNvPr id="2" name="Cím 1"/>
          <p:cNvSpPr>
            <a:spLocks noGrp="1"/>
          </p:cNvSpPr>
          <p:nvPr>
            <p:ph type="title"/>
          </p:nvPr>
        </p:nvSpPr>
        <p:spPr>
          <a:xfrm>
            <a:off x="457200" y="122238"/>
            <a:ext cx="7543800" cy="1295400"/>
          </a:xfrm>
        </p:spPr>
        <p:txBody>
          <a:bodyPr/>
          <a:lstStyle/>
          <a:p>
            <a:r>
              <a:rPr lang="hu-HU" smtClean="0"/>
              <a:t>Mintacím szerkesztése</a:t>
            </a:r>
            <a:endParaRPr lang="hu-HU"/>
          </a:p>
        </p:txBody>
      </p:sp>
      <p:sp>
        <p:nvSpPr>
          <p:cNvPr id="3" name="Szöveg helye 2"/>
          <p:cNvSpPr>
            <a:spLocks noGrp="1"/>
          </p:cNvSpPr>
          <p:nvPr>
            <p:ph type="body" sz="half" idx="1"/>
          </p:nvPr>
        </p:nvSpPr>
        <p:spPr>
          <a:xfrm>
            <a:off x="457200" y="1719263"/>
            <a:ext cx="4038600" cy="441166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719263"/>
            <a:ext cx="4038600" cy="441166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a:xfrm>
            <a:off x="457200" y="6248400"/>
            <a:ext cx="2133600" cy="457200"/>
          </a:xfrm>
        </p:spPr>
        <p:txBody>
          <a:bodyPr/>
          <a:lstStyle>
            <a:lvl1pPr>
              <a:defRPr/>
            </a:lvl1pPr>
          </a:lstStyle>
          <a:p>
            <a:endParaRPr lang="hu-HU" altLang="hu-HU"/>
          </a:p>
        </p:txBody>
      </p:sp>
      <p:sp>
        <p:nvSpPr>
          <p:cNvPr id="6" name="Élőláb helye 5"/>
          <p:cNvSpPr>
            <a:spLocks noGrp="1"/>
          </p:cNvSpPr>
          <p:nvPr>
            <p:ph type="ftr" sz="quarter" idx="11"/>
          </p:nvPr>
        </p:nvSpPr>
        <p:spPr>
          <a:xfrm>
            <a:off x="3124200" y="6248400"/>
            <a:ext cx="2895600" cy="457200"/>
          </a:xfrm>
        </p:spPr>
        <p:txBody>
          <a:bodyPr/>
          <a:lstStyle>
            <a:lvl1pPr>
              <a:defRPr/>
            </a:lvl1pPr>
          </a:lstStyle>
          <a:p>
            <a:endParaRPr lang="hu-HU" altLang="hu-HU"/>
          </a:p>
        </p:txBody>
      </p:sp>
      <p:sp>
        <p:nvSpPr>
          <p:cNvPr id="7" name="Dia számának helye 6"/>
          <p:cNvSpPr>
            <a:spLocks noGrp="1"/>
          </p:cNvSpPr>
          <p:nvPr>
            <p:ph type="sldNum" sz="quarter" idx="12"/>
          </p:nvPr>
        </p:nvSpPr>
        <p:spPr>
          <a:xfrm>
            <a:off x="6553200" y="6248400"/>
            <a:ext cx="2133600" cy="457200"/>
          </a:xfrm>
        </p:spPr>
        <p:txBody>
          <a:bodyPr/>
          <a:lstStyle>
            <a:lvl1pPr>
              <a:defRPr/>
            </a:lvl1pPr>
          </a:lstStyle>
          <a:p>
            <a:fld id="{B58E0435-1A00-4275-8D54-739899FB82FD}" type="slidenum">
              <a:rPr lang="hu-HU" altLang="hu-HU"/>
              <a:pPr/>
              <a:t>‹#›</a:t>
            </a:fld>
            <a:endParaRPr lang="hu-HU" altLang="hu-HU"/>
          </a:p>
        </p:txBody>
      </p:sp>
    </p:spTree>
    <p:extLst>
      <p:ext uri="{BB962C8B-B14F-4D97-AF65-F5344CB8AC3E}">
        <p14:creationId xmlns:p14="http://schemas.microsoft.com/office/powerpoint/2010/main" xmlns="" val="4250023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1C64F0A5-0257-486A-9775-4BE763295D9D}" type="slidenum">
              <a:rPr lang="hu-HU" altLang="hu-HU"/>
              <a:pPr/>
              <a:t>‹#›</a:t>
            </a:fld>
            <a:endParaRPr lang="hu-HU" altLang="hu-HU"/>
          </a:p>
        </p:txBody>
      </p:sp>
    </p:spTree>
    <p:extLst>
      <p:ext uri="{BB962C8B-B14F-4D97-AF65-F5344CB8AC3E}">
        <p14:creationId xmlns:p14="http://schemas.microsoft.com/office/powerpoint/2010/main" xmlns="" val="212809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hu-HU" altLang="hu-HU"/>
          </a:p>
        </p:txBody>
      </p:sp>
      <p:sp>
        <p:nvSpPr>
          <p:cNvPr id="5" name="Élőláb helye 4"/>
          <p:cNvSpPr>
            <a:spLocks noGrp="1"/>
          </p:cNvSpPr>
          <p:nvPr>
            <p:ph type="ftr" sz="quarter" idx="11"/>
          </p:nvPr>
        </p:nvSpPr>
        <p:spPr/>
        <p:txBody>
          <a:bodyPr/>
          <a:lstStyle>
            <a:lvl1pPr>
              <a:defRPr/>
            </a:lvl1pPr>
          </a:lstStyle>
          <a:p>
            <a:endParaRPr lang="hu-HU" altLang="hu-HU"/>
          </a:p>
        </p:txBody>
      </p:sp>
      <p:sp>
        <p:nvSpPr>
          <p:cNvPr id="6" name="Dia számának helye 5"/>
          <p:cNvSpPr>
            <a:spLocks noGrp="1"/>
          </p:cNvSpPr>
          <p:nvPr>
            <p:ph type="sldNum" sz="quarter" idx="12"/>
          </p:nvPr>
        </p:nvSpPr>
        <p:spPr/>
        <p:txBody>
          <a:bodyPr/>
          <a:lstStyle>
            <a:lvl1pPr>
              <a:defRPr/>
            </a:lvl1pPr>
          </a:lstStyle>
          <a:p>
            <a:fld id="{08359929-BB91-455D-8DDE-4C41337FA68B}" type="slidenum">
              <a:rPr lang="hu-HU" altLang="hu-HU"/>
              <a:pPr/>
              <a:t>‹#›</a:t>
            </a:fld>
            <a:endParaRPr lang="hu-HU" altLang="hu-HU"/>
          </a:p>
        </p:txBody>
      </p:sp>
    </p:spTree>
    <p:extLst>
      <p:ext uri="{BB962C8B-B14F-4D97-AF65-F5344CB8AC3E}">
        <p14:creationId xmlns:p14="http://schemas.microsoft.com/office/powerpoint/2010/main" xmlns="" val="1992536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hu-HU" altLang="hu-HU"/>
          </a:p>
        </p:txBody>
      </p:sp>
      <p:sp>
        <p:nvSpPr>
          <p:cNvPr id="6" name="Élőláb helye 5"/>
          <p:cNvSpPr>
            <a:spLocks noGrp="1"/>
          </p:cNvSpPr>
          <p:nvPr>
            <p:ph type="ftr" sz="quarter" idx="11"/>
          </p:nvPr>
        </p:nvSpPr>
        <p:spPr/>
        <p:txBody>
          <a:bodyPr/>
          <a:lstStyle>
            <a:lvl1pPr>
              <a:defRPr/>
            </a:lvl1pPr>
          </a:lstStyle>
          <a:p>
            <a:endParaRPr lang="hu-HU" altLang="hu-HU"/>
          </a:p>
        </p:txBody>
      </p:sp>
      <p:sp>
        <p:nvSpPr>
          <p:cNvPr id="7" name="Dia számának helye 6"/>
          <p:cNvSpPr>
            <a:spLocks noGrp="1"/>
          </p:cNvSpPr>
          <p:nvPr>
            <p:ph type="sldNum" sz="quarter" idx="12"/>
          </p:nvPr>
        </p:nvSpPr>
        <p:spPr/>
        <p:txBody>
          <a:bodyPr/>
          <a:lstStyle>
            <a:lvl1pPr>
              <a:defRPr/>
            </a:lvl1pPr>
          </a:lstStyle>
          <a:p>
            <a:fld id="{ED2E6817-E610-49AC-933F-7D11DC55A5D9}" type="slidenum">
              <a:rPr lang="hu-HU" altLang="hu-HU"/>
              <a:pPr/>
              <a:t>‹#›</a:t>
            </a:fld>
            <a:endParaRPr lang="hu-HU" altLang="hu-HU"/>
          </a:p>
        </p:txBody>
      </p:sp>
    </p:spTree>
    <p:extLst>
      <p:ext uri="{BB962C8B-B14F-4D97-AF65-F5344CB8AC3E}">
        <p14:creationId xmlns:p14="http://schemas.microsoft.com/office/powerpoint/2010/main" xmlns="" val="3638669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hu-HU" altLang="hu-HU"/>
          </a:p>
        </p:txBody>
      </p:sp>
      <p:sp>
        <p:nvSpPr>
          <p:cNvPr id="8" name="Élőláb helye 7"/>
          <p:cNvSpPr>
            <a:spLocks noGrp="1"/>
          </p:cNvSpPr>
          <p:nvPr>
            <p:ph type="ftr" sz="quarter" idx="11"/>
          </p:nvPr>
        </p:nvSpPr>
        <p:spPr/>
        <p:txBody>
          <a:bodyPr/>
          <a:lstStyle>
            <a:lvl1pPr>
              <a:defRPr/>
            </a:lvl1pPr>
          </a:lstStyle>
          <a:p>
            <a:endParaRPr lang="hu-HU" altLang="hu-HU"/>
          </a:p>
        </p:txBody>
      </p:sp>
      <p:sp>
        <p:nvSpPr>
          <p:cNvPr id="9" name="Dia számának helye 8"/>
          <p:cNvSpPr>
            <a:spLocks noGrp="1"/>
          </p:cNvSpPr>
          <p:nvPr>
            <p:ph type="sldNum" sz="quarter" idx="12"/>
          </p:nvPr>
        </p:nvSpPr>
        <p:spPr/>
        <p:txBody>
          <a:bodyPr/>
          <a:lstStyle>
            <a:lvl1pPr>
              <a:defRPr/>
            </a:lvl1pPr>
          </a:lstStyle>
          <a:p>
            <a:fld id="{7CD53048-B1B3-4B65-99C2-80A1A409B9F5}" type="slidenum">
              <a:rPr lang="hu-HU" altLang="hu-HU"/>
              <a:pPr/>
              <a:t>‹#›</a:t>
            </a:fld>
            <a:endParaRPr lang="hu-HU" altLang="hu-HU"/>
          </a:p>
        </p:txBody>
      </p:sp>
    </p:spTree>
    <p:extLst>
      <p:ext uri="{BB962C8B-B14F-4D97-AF65-F5344CB8AC3E}">
        <p14:creationId xmlns:p14="http://schemas.microsoft.com/office/powerpoint/2010/main" xmlns="" val="3275707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hu-HU" altLang="hu-HU"/>
          </a:p>
        </p:txBody>
      </p:sp>
      <p:sp>
        <p:nvSpPr>
          <p:cNvPr id="4" name="Élőláb helye 3"/>
          <p:cNvSpPr>
            <a:spLocks noGrp="1"/>
          </p:cNvSpPr>
          <p:nvPr>
            <p:ph type="ftr" sz="quarter" idx="11"/>
          </p:nvPr>
        </p:nvSpPr>
        <p:spPr/>
        <p:txBody>
          <a:bodyPr/>
          <a:lstStyle>
            <a:lvl1pPr>
              <a:defRPr/>
            </a:lvl1pPr>
          </a:lstStyle>
          <a:p>
            <a:endParaRPr lang="hu-HU" altLang="hu-HU"/>
          </a:p>
        </p:txBody>
      </p:sp>
      <p:sp>
        <p:nvSpPr>
          <p:cNvPr id="5" name="Dia számának helye 4"/>
          <p:cNvSpPr>
            <a:spLocks noGrp="1"/>
          </p:cNvSpPr>
          <p:nvPr>
            <p:ph type="sldNum" sz="quarter" idx="12"/>
          </p:nvPr>
        </p:nvSpPr>
        <p:spPr/>
        <p:txBody>
          <a:bodyPr/>
          <a:lstStyle>
            <a:lvl1pPr>
              <a:defRPr/>
            </a:lvl1pPr>
          </a:lstStyle>
          <a:p>
            <a:fld id="{501958B9-F07D-4E5E-865C-EF8DBB80EDE7}" type="slidenum">
              <a:rPr lang="hu-HU" altLang="hu-HU"/>
              <a:pPr/>
              <a:t>‹#›</a:t>
            </a:fld>
            <a:endParaRPr lang="hu-HU" altLang="hu-HU"/>
          </a:p>
        </p:txBody>
      </p:sp>
    </p:spTree>
    <p:extLst>
      <p:ext uri="{BB962C8B-B14F-4D97-AF65-F5344CB8AC3E}">
        <p14:creationId xmlns:p14="http://schemas.microsoft.com/office/powerpoint/2010/main" xmlns="" val="27905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hu-HU" altLang="hu-HU"/>
          </a:p>
        </p:txBody>
      </p:sp>
      <p:sp>
        <p:nvSpPr>
          <p:cNvPr id="3" name="Élőláb helye 2"/>
          <p:cNvSpPr>
            <a:spLocks noGrp="1"/>
          </p:cNvSpPr>
          <p:nvPr>
            <p:ph type="ftr" sz="quarter" idx="11"/>
          </p:nvPr>
        </p:nvSpPr>
        <p:spPr/>
        <p:txBody>
          <a:bodyPr/>
          <a:lstStyle>
            <a:lvl1pPr>
              <a:defRPr/>
            </a:lvl1pPr>
          </a:lstStyle>
          <a:p>
            <a:endParaRPr lang="hu-HU" altLang="hu-HU"/>
          </a:p>
        </p:txBody>
      </p:sp>
      <p:sp>
        <p:nvSpPr>
          <p:cNvPr id="4" name="Dia számának helye 3"/>
          <p:cNvSpPr>
            <a:spLocks noGrp="1"/>
          </p:cNvSpPr>
          <p:nvPr>
            <p:ph type="sldNum" sz="quarter" idx="12"/>
          </p:nvPr>
        </p:nvSpPr>
        <p:spPr/>
        <p:txBody>
          <a:bodyPr/>
          <a:lstStyle>
            <a:lvl1pPr>
              <a:defRPr/>
            </a:lvl1pPr>
          </a:lstStyle>
          <a:p>
            <a:fld id="{FC20E8F7-223D-4D2F-B6DE-C367D640C796}" type="slidenum">
              <a:rPr lang="hu-HU" altLang="hu-HU"/>
              <a:pPr/>
              <a:t>‹#›</a:t>
            </a:fld>
            <a:endParaRPr lang="hu-HU" altLang="hu-HU"/>
          </a:p>
        </p:txBody>
      </p:sp>
    </p:spTree>
    <p:extLst>
      <p:ext uri="{BB962C8B-B14F-4D97-AF65-F5344CB8AC3E}">
        <p14:creationId xmlns:p14="http://schemas.microsoft.com/office/powerpoint/2010/main" xmlns="" val="225659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ltLang="hu-HU"/>
          </a:p>
        </p:txBody>
      </p:sp>
      <p:sp>
        <p:nvSpPr>
          <p:cNvPr id="6" name="Élőláb helye 5"/>
          <p:cNvSpPr>
            <a:spLocks noGrp="1"/>
          </p:cNvSpPr>
          <p:nvPr>
            <p:ph type="ftr" sz="quarter" idx="11"/>
          </p:nvPr>
        </p:nvSpPr>
        <p:spPr/>
        <p:txBody>
          <a:bodyPr/>
          <a:lstStyle>
            <a:lvl1pPr>
              <a:defRPr/>
            </a:lvl1pPr>
          </a:lstStyle>
          <a:p>
            <a:endParaRPr lang="hu-HU" altLang="hu-HU"/>
          </a:p>
        </p:txBody>
      </p:sp>
      <p:sp>
        <p:nvSpPr>
          <p:cNvPr id="7" name="Dia számának helye 6"/>
          <p:cNvSpPr>
            <a:spLocks noGrp="1"/>
          </p:cNvSpPr>
          <p:nvPr>
            <p:ph type="sldNum" sz="quarter" idx="12"/>
          </p:nvPr>
        </p:nvSpPr>
        <p:spPr/>
        <p:txBody>
          <a:bodyPr/>
          <a:lstStyle>
            <a:lvl1pPr>
              <a:defRPr/>
            </a:lvl1pPr>
          </a:lstStyle>
          <a:p>
            <a:fld id="{B5D6CE11-7A7E-4DFD-8C67-6BF380ABB210}" type="slidenum">
              <a:rPr lang="hu-HU" altLang="hu-HU"/>
              <a:pPr/>
              <a:t>‹#›</a:t>
            </a:fld>
            <a:endParaRPr lang="hu-HU" altLang="hu-HU"/>
          </a:p>
        </p:txBody>
      </p:sp>
    </p:spTree>
    <p:extLst>
      <p:ext uri="{BB962C8B-B14F-4D97-AF65-F5344CB8AC3E}">
        <p14:creationId xmlns:p14="http://schemas.microsoft.com/office/powerpoint/2010/main" xmlns="" val="157785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hu-HU" altLang="hu-HU"/>
          </a:p>
        </p:txBody>
      </p:sp>
      <p:sp>
        <p:nvSpPr>
          <p:cNvPr id="6" name="Élőláb helye 5"/>
          <p:cNvSpPr>
            <a:spLocks noGrp="1"/>
          </p:cNvSpPr>
          <p:nvPr>
            <p:ph type="ftr" sz="quarter" idx="11"/>
          </p:nvPr>
        </p:nvSpPr>
        <p:spPr/>
        <p:txBody>
          <a:bodyPr/>
          <a:lstStyle>
            <a:lvl1pPr>
              <a:defRPr/>
            </a:lvl1pPr>
          </a:lstStyle>
          <a:p>
            <a:endParaRPr lang="hu-HU" altLang="hu-HU"/>
          </a:p>
        </p:txBody>
      </p:sp>
      <p:sp>
        <p:nvSpPr>
          <p:cNvPr id="7" name="Dia számának helye 6"/>
          <p:cNvSpPr>
            <a:spLocks noGrp="1"/>
          </p:cNvSpPr>
          <p:nvPr>
            <p:ph type="sldNum" sz="quarter" idx="12"/>
          </p:nvPr>
        </p:nvSpPr>
        <p:spPr/>
        <p:txBody>
          <a:bodyPr/>
          <a:lstStyle>
            <a:lvl1pPr>
              <a:defRPr/>
            </a:lvl1pPr>
          </a:lstStyle>
          <a:p>
            <a:fld id="{55976636-46EF-4A5E-B8D1-BED023FC8F10}" type="slidenum">
              <a:rPr lang="hu-HU" altLang="hu-HU"/>
              <a:pPr/>
              <a:t>‹#›</a:t>
            </a:fld>
            <a:endParaRPr lang="hu-HU" altLang="hu-HU"/>
          </a:p>
        </p:txBody>
      </p:sp>
    </p:spTree>
    <p:extLst>
      <p:ext uri="{BB962C8B-B14F-4D97-AF65-F5344CB8AC3E}">
        <p14:creationId xmlns:p14="http://schemas.microsoft.com/office/powerpoint/2010/main" xmlns="" val="259544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hu-HU"/>
          </a:p>
        </p:txBody>
      </p:sp>
      <p:sp>
        <p:nvSpPr>
          <p:cNvPr id="6553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u-HU" altLang="hu-HU" smtClean="0"/>
              <a:t>Mintacím szerkesztése</a:t>
            </a:r>
          </a:p>
        </p:txBody>
      </p:sp>
      <p:sp>
        <p:nvSpPr>
          <p:cNvPr id="6554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hu-HU" altLang="hu-HU"/>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hu-HU" altLang="hu-HU"/>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7879D9B1-0B97-415C-8A60-3080C7A654BA}" type="slidenum">
              <a:rPr lang="hu-HU" altLang="hu-HU"/>
              <a:pPr/>
              <a:t>‹#›</a:t>
            </a:fld>
            <a:endParaRPr lang="hu-HU" altLang="hu-HU"/>
          </a:p>
        </p:txBody>
      </p:sp>
      <p:grpSp>
        <p:nvGrpSpPr>
          <p:cNvPr id="65544"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4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4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4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4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5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6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7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7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7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7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7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sp>
          <p:nvSpPr>
            <p:cNvPr id="6557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hu-HU"/>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hu-HU"/>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njt.hu/cgi_bin/njt_doc.cgi?docid=195983.323192"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njt.hu/cgi_bin/njt_doc.cgi?docid=196057.32343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67544" y="457200"/>
            <a:ext cx="6768752" cy="2133600"/>
          </a:xfrm>
        </p:spPr>
        <p:txBody>
          <a:bodyPr/>
          <a:lstStyle/>
          <a:p>
            <a:pPr algn="ctr"/>
            <a:r>
              <a:rPr lang="hu-HU" sz="2800" dirty="0"/>
              <a:t>Duális képzés: a kkv-k előtt is nyíltak új </a:t>
            </a:r>
            <a:r>
              <a:rPr lang="hu-HU" sz="2800" dirty="0" smtClean="0"/>
              <a:t>lehetőségek</a:t>
            </a:r>
            <a:endParaRPr lang="hu-HU" altLang="hu-HU" sz="2800" dirty="0"/>
          </a:p>
        </p:txBody>
      </p:sp>
      <p:sp>
        <p:nvSpPr>
          <p:cNvPr id="2051" name="Rectangle 3"/>
          <p:cNvSpPr>
            <a:spLocks noGrp="1" noChangeArrowheads="1"/>
          </p:cNvSpPr>
          <p:nvPr>
            <p:ph type="subTitle" idx="1"/>
          </p:nvPr>
        </p:nvSpPr>
        <p:spPr/>
        <p:style>
          <a:lnRef idx="2">
            <a:schemeClr val="accent1"/>
          </a:lnRef>
          <a:fillRef idx="1">
            <a:schemeClr val="lt1"/>
          </a:fillRef>
          <a:effectRef idx="0">
            <a:schemeClr val="accent1"/>
          </a:effectRef>
          <a:fontRef idx="minor">
            <a:schemeClr val="dk1"/>
          </a:fontRef>
        </p:style>
        <p:txBody>
          <a:bodyPr/>
          <a:lstStyle/>
          <a:p>
            <a:pPr algn="ctr"/>
            <a:r>
              <a:rPr lang="hu-HU" i="1" dirty="0"/>
              <a:t>Sepsi Zsigmond, </a:t>
            </a:r>
            <a:endParaRPr lang="hu-HU" i="1" dirty="0" smtClean="0"/>
          </a:p>
          <a:p>
            <a:pPr algn="ctr"/>
            <a:r>
              <a:rPr lang="hu-HU" sz="2400" i="1" dirty="0" smtClean="0"/>
              <a:t>BKIK </a:t>
            </a:r>
            <a:r>
              <a:rPr lang="hu-HU" sz="2400" i="1" dirty="0"/>
              <a:t>Oktatási és Szakképzési Osztály</a:t>
            </a:r>
            <a:r>
              <a:rPr lang="hu-HU" sz="2400" i="1" dirty="0" smtClean="0"/>
              <a:t>,</a:t>
            </a:r>
          </a:p>
          <a:p>
            <a:pPr algn="ctr"/>
            <a:r>
              <a:rPr lang="hu-HU" sz="1200" i="1" dirty="0" smtClean="0"/>
              <a:t> </a:t>
            </a:r>
          </a:p>
          <a:p>
            <a:pPr algn="ctr"/>
            <a:r>
              <a:rPr lang="hu-HU" sz="2400" i="1" dirty="0" smtClean="0"/>
              <a:t>VOSZ </a:t>
            </a:r>
            <a:r>
              <a:rPr lang="hu-HU" sz="2400" i="1" dirty="0"/>
              <a:t>Oktatási és Szakképzési Szekció </a:t>
            </a:r>
            <a:r>
              <a:rPr lang="hu-HU" sz="2400" b="1" i="1" dirty="0"/>
              <a:t>elnöke </a:t>
            </a:r>
            <a:endParaRPr lang="hu-HU" altLang="hu-HU"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22238"/>
            <a:ext cx="7543800" cy="930498"/>
          </a:xfrm>
        </p:spPr>
        <p:txBody>
          <a:bodyPr/>
          <a:lstStyle/>
          <a:p>
            <a:pPr algn="ctr"/>
            <a:r>
              <a:rPr lang="hu-HU" sz="3200" kern="1200" dirty="0">
                <a:solidFill>
                  <a:srgbClr val="323232">
                    <a:satMod val="130000"/>
                  </a:srgbClr>
                </a:solidFill>
                <a:effectLst>
                  <a:outerShdw blurRad="53975" dist="22860" dir="5400000" algn="tl" rotWithShape="0">
                    <a:srgbClr val="000000">
                      <a:alpha val="55000"/>
                    </a:srgbClr>
                  </a:outerShdw>
                </a:effectLst>
                <a:latin typeface="Cambria" pitchFamily="18" charset="0"/>
                <a:cs typeface="Times New Roman" pitchFamily="18" charset="0"/>
              </a:rPr>
              <a:t>Új fogalmak</a:t>
            </a:r>
            <a:endParaRPr lang="hu-HU" altLang="hu-HU" sz="3200" dirty="0"/>
          </a:p>
        </p:txBody>
      </p:sp>
      <p:sp>
        <p:nvSpPr>
          <p:cNvPr id="40963" name="Rectangle 3"/>
          <p:cNvSpPr>
            <a:spLocks noGrp="1" noChangeArrowheads="1"/>
          </p:cNvSpPr>
          <p:nvPr>
            <p:ph type="body" idx="1"/>
          </p:nvPr>
        </p:nvSpPr>
        <p:spPr>
          <a:xfrm>
            <a:off x="179512" y="1719263"/>
            <a:ext cx="8784976" cy="4411662"/>
          </a:xfrm>
        </p:spPr>
        <p:style>
          <a:lnRef idx="2">
            <a:schemeClr val="accent1"/>
          </a:lnRef>
          <a:fillRef idx="1">
            <a:schemeClr val="lt1"/>
          </a:fillRef>
          <a:effectRef idx="0">
            <a:schemeClr val="accent1"/>
          </a:effectRef>
          <a:fontRef idx="minor">
            <a:schemeClr val="dk1"/>
          </a:fontRef>
        </p:style>
        <p:txBody>
          <a:bodyPr/>
          <a:lstStyle/>
          <a:p>
            <a:pPr marL="265176" lvl="0" indent="-265176" algn="just" fontAlgn="auto">
              <a:spcBef>
                <a:spcPts val="250"/>
              </a:spcBef>
              <a:spcAft>
                <a:spcPts val="0"/>
              </a:spcAft>
              <a:buClr>
                <a:srgbClr val="F07F09"/>
              </a:buClr>
              <a:buSzPct val="80000"/>
              <a:buFont typeface="Wingdings 2"/>
              <a:buChar char=""/>
            </a:pPr>
            <a:r>
              <a:rPr lang="hu-HU" sz="1600" i="1" kern="1200" dirty="0">
                <a:solidFill>
                  <a:prstClr val="black"/>
                </a:solidFill>
                <a:latin typeface="Cambria" pitchFamily="18" charset="0"/>
              </a:rPr>
              <a:t>A nem főtevékenységként gyakorlati képzést folytató hozzájárulásra kötelezett fogalma, amely </a:t>
            </a:r>
            <a:r>
              <a:rPr lang="hu-HU" sz="1600" kern="1200" dirty="0">
                <a:solidFill>
                  <a:prstClr val="black"/>
                </a:solidFill>
                <a:latin typeface="Cambria" pitchFamily="18" charset="0"/>
              </a:rPr>
              <a:t>azon hozzájárulásra kötelezettet jelenti, amelynek az árbevétele a tárgyévet megelőző két üzleti évben – évente - az általa 2016. évben folytatott gyakorlati képzés után az elszámolható éves alap- és kiegészítő csökkentő tétel összegének legalább 400%-a volt, </a:t>
            </a:r>
          </a:p>
          <a:p>
            <a:pPr marL="265176" lvl="0" indent="-265176" algn="just" fontAlgn="auto">
              <a:spcBef>
                <a:spcPts val="250"/>
              </a:spcBef>
              <a:spcAft>
                <a:spcPts val="0"/>
              </a:spcAft>
              <a:buClr>
                <a:srgbClr val="F07F09"/>
              </a:buClr>
              <a:buSzPct val="80000"/>
              <a:buNone/>
            </a:pPr>
            <a:endParaRPr lang="hu-HU" sz="1600" kern="1200" dirty="0">
              <a:solidFill>
                <a:prstClr val="black"/>
              </a:solidFill>
              <a:latin typeface="Cambria" pitchFamily="18" charset="0"/>
            </a:endParaRPr>
          </a:p>
          <a:p>
            <a:pPr marL="265176" lvl="0" indent="-265176" algn="just" fontAlgn="auto">
              <a:spcBef>
                <a:spcPts val="250"/>
              </a:spcBef>
              <a:spcAft>
                <a:spcPts val="0"/>
              </a:spcAft>
              <a:buClr>
                <a:srgbClr val="F07F09"/>
              </a:buClr>
              <a:buSzPct val="80000"/>
              <a:buFont typeface="Wingdings 2"/>
              <a:buChar char=""/>
            </a:pPr>
            <a:r>
              <a:rPr lang="hu-HU" sz="1600" i="1" kern="1200" dirty="0">
                <a:solidFill>
                  <a:prstClr val="black"/>
                </a:solidFill>
                <a:latin typeface="Cambria" pitchFamily="18" charset="0"/>
              </a:rPr>
              <a:t>A kis- és középvállalkozás fogalma, </a:t>
            </a:r>
            <a:r>
              <a:rPr lang="hu-HU" sz="1600" kern="1200" dirty="0">
                <a:solidFill>
                  <a:prstClr val="black"/>
                </a:solidFill>
                <a:latin typeface="Cambria" pitchFamily="18" charset="0"/>
              </a:rPr>
              <a:t>amely az </a:t>
            </a:r>
            <a:r>
              <a:rPr lang="hu-HU" sz="1600" kern="1200" dirty="0" err="1">
                <a:solidFill>
                  <a:prstClr val="black"/>
                </a:solidFill>
                <a:latin typeface="Cambria" pitchFamily="18" charset="0"/>
              </a:rPr>
              <a:t>Szht</a:t>
            </a:r>
            <a:r>
              <a:rPr lang="hu-HU" sz="1600" kern="1200" dirty="0">
                <a:solidFill>
                  <a:prstClr val="black"/>
                </a:solidFill>
                <a:latin typeface="Cambria" pitchFamily="18" charset="0"/>
              </a:rPr>
              <a:t>. tekintetében a következő vállalkozásokat nevesíti a kis- és középvállalkozásokról, fejlődésük támogatásáról szóló 2004. évi   XXXIV. törvény 3. §</a:t>
            </a:r>
            <a:r>
              <a:rPr lang="hu-HU" sz="1600" kern="1200" dirty="0" err="1">
                <a:solidFill>
                  <a:prstClr val="black"/>
                </a:solidFill>
                <a:latin typeface="Cambria" pitchFamily="18" charset="0"/>
              </a:rPr>
              <a:t>-a</a:t>
            </a:r>
            <a:r>
              <a:rPr lang="hu-HU" sz="1600" kern="1200" dirty="0">
                <a:solidFill>
                  <a:prstClr val="black"/>
                </a:solidFill>
                <a:latin typeface="Cambria" pitchFamily="18" charset="0"/>
              </a:rPr>
              <a:t> szerinti mikro-, kis- és középvállalkozás,</a:t>
            </a:r>
          </a:p>
          <a:p>
            <a:pPr marL="548640" lvl="1" indent="-201168" algn="just" fontAlgn="auto">
              <a:spcBef>
                <a:spcPts val="250"/>
              </a:spcBef>
              <a:spcAft>
                <a:spcPts val="0"/>
              </a:spcAft>
              <a:buClr>
                <a:srgbClr val="F07F09"/>
              </a:buClr>
              <a:buSzPct val="100000"/>
              <a:buFont typeface="Verdana"/>
              <a:buChar char="◦"/>
            </a:pPr>
            <a:r>
              <a:rPr lang="hu-HU" sz="1400" i="1" kern="1200" dirty="0">
                <a:solidFill>
                  <a:prstClr val="black"/>
                </a:solidFill>
                <a:latin typeface="Cambria" pitchFamily="18" charset="0"/>
                <a:ea typeface="+mn-ea"/>
                <a:cs typeface="+mn-cs"/>
              </a:rPr>
              <a:t>b) </a:t>
            </a:r>
            <a:r>
              <a:rPr lang="hu-HU" sz="1400" kern="1200" dirty="0">
                <a:solidFill>
                  <a:prstClr val="black"/>
                </a:solidFill>
                <a:latin typeface="Cambria" pitchFamily="18" charset="0"/>
                <a:ea typeface="+mn-ea"/>
                <a:cs typeface="+mn-cs"/>
              </a:rPr>
              <a:t>az ügyvédi iroda, végrehajtó iroda, szabadalmi ügyvivő iroda és közjegyzői iroda,</a:t>
            </a:r>
          </a:p>
          <a:p>
            <a:pPr marL="548640" lvl="1" indent="-201168" algn="just" fontAlgn="auto">
              <a:spcBef>
                <a:spcPts val="250"/>
              </a:spcBef>
              <a:spcAft>
                <a:spcPts val="0"/>
              </a:spcAft>
              <a:buClr>
                <a:srgbClr val="F07F09"/>
              </a:buClr>
              <a:buSzPct val="100000"/>
              <a:buFont typeface="Verdana"/>
              <a:buChar char="◦"/>
            </a:pPr>
            <a:r>
              <a:rPr lang="hu-HU" sz="1400" i="1" kern="1200" dirty="0">
                <a:solidFill>
                  <a:prstClr val="black"/>
                </a:solidFill>
                <a:latin typeface="Cambria" pitchFamily="18" charset="0"/>
                <a:ea typeface="+mn-ea"/>
                <a:cs typeface="+mn-cs"/>
              </a:rPr>
              <a:t>c) </a:t>
            </a:r>
            <a:r>
              <a:rPr lang="hu-HU" sz="1400" kern="1200" dirty="0">
                <a:solidFill>
                  <a:prstClr val="black"/>
                </a:solidFill>
                <a:latin typeface="Cambria" pitchFamily="18" charset="0"/>
                <a:ea typeface="+mn-ea"/>
                <a:cs typeface="+mn-cs"/>
              </a:rPr>
              <a:t>a személyi jövedelemadóról szóló törvényben meghatározott egyéni vállalkozó,</a:t>
            </a:r>
          </a:p>
          <a:p>
            <a:pPr marL="548640" lvl="1" indent="-201168" algn="just" fontAlgn="auto">
              <a:spcBef>
                <a:spcPts val="250"/>
              </a:spcBef>
              <a:spcAft>
                <a:spcPts val="0"/>
              </a:spcAft>
              <a:buClr>
                <a:srgbClr val="F07F09"/>
              </a:buClr>
              <a:buSzPct val="100000"/>
              <a:buFont typeface="Verdana"/>
              <a:buChar char="◦"/>
            </a:pPr>
            <a:r>
              <a:rPr lang="hu-HU" sz="1400" i="1" kern="1200" dirty="0">
                <a:solidFill>
                  <a:prstClr val="black"/>
                </a:solidFill>
                <a:latin typeface="Cambria" pitchFamily="18" charset="0"/>
                <a:ea typeface="+mn-ea"/>
                <a:cs typeface="+mn-cs"/>
              </a:rPr>
              <a:t>d) </a:t>
            </a:r>
            <a:r>
              <a:rPr lang="hu-HU" sz="1400" kern="1200" dirty="0">
                <a:solidFill>
                  <a:prstClr val="black"/>
                </a:solidFill>
                <a:latin typeface="Cambria" pitchFamily="18" charset="0"/>
                <a:ea typeface="+mn-ea"/>
                <a:cs typeface="+mn-cs"/>
              </a:rPr>
              <a:t>az egyéni cég.</a:t>
            </a:r>
          </a:p>
          <a:p>
            <a:pPr marL="265176" lvl="0" indent="-265176" algn="just" fontAlgn="auto">
              <a:spcBef>
                <a:spcPts val="250"/>
              </a:spcBef>
              <a:spcAft>
                <a:spcPts val="0"/>
              </a:spcAft>
              <a:buClr>
                <a:srgbClr val="F07F09"/>
              </a:buClr>
              <a:buSzPct val="80000"/>
              <a:buNone/>
            </a:pPr>
            <a:r>
              <a:rPr lang="hu-HU" sz="1600" kern="1200" dirty="0">
                <a:solidFill>
                  <a:prstClr val="black"/>
                </a:solidFill>
                <a:latin typeface="Cambria" pitchFamily="18" charset="0"/>
              </a:rPr>
              <a:t>	</a:t>
            </a:r>
          </a:p>
          <a:p>
            <a:pPr marL="265176" lvl="0" indent="-265176" algn="just" fontAlgn="auto">
              <a:spcBef>
                <a:spcPts val="250"/>
              </a:spcBef>
              <a:spcAft>
                <a:spcPts val="0"/>
              </a:spcAft>
              <a:buClr>
                <a:srgbClr val="F07F09"/>
              </a:buClr>
              <a:buSzPct val="80000"/>
              <a:buFont typeface="Wingdings 2"/>
              <a:buChar char=""/>
            </a:pPr>
            <a:r>
              <a:rPr lang="hu-HU" sz="1600" kern="1200" dirty="0">
                <a:solidFill>
                  <a:prstClr val="black"/>
                </a:solidFill>
                <a:latin typeface="Cambria" pitchFamily="18" charset="0"/>
              </a:rPr>
              <a:t>A gyakorlati képzés szervezése esetén a már jelenleg is érvényesíthető csökkentő tétel </a:t>
            </a:r>
            <a:r>
              <a:rPr lang="hu-HU" sz="1600" u="sng" kern="1200" dirty="0">
                <a:solidFill>
                  <a:prstClr val="black"/>
                </a:solidFill>
                <a:latin typeface="Cambria" pitchFamily="18" charset="0"/>
              </a:rPr>
              <a:t>alapcsökkentő tételként</a:t>
            </a:r>
            <a:r>
              <a:rPr lang="hu-HU" sz="1600" kern="1200" dirty="0">
                <a:solidFill>
                  <a:prstClr val="black"/>
                </a:solidFill>
                <a:latin typeface="Cambria" pitchFamily="18" charset="0"/>
              </a:rPr>
              <a:t> jelenik meg, és ezen túlmenően további hozzájárulási kötelezettséget csökkentő, </a:t>
            </a:r>
            <a:r>
              <a:rPr lang="hu-HU" sz="1600" u="sng" kern="1200" dirty="0">
                <a:solidFill>
                  <a:prstClr val="black"/>
                </a:solidFill>
                <a:latin typeface="Cambria" pitchFamily="18" charset="0"/>
              </a:rPr>
              <a:t>kiegészítő csökkentő tételek</a:t>
            </a:r>
            <a:r>
              <a:rPr lang="hu-HU" sz="1600" kern="1200" dirty="0">
                <a:solidFill>
                  <a:prstClr val="black"/>
                </a:solidFill>
                <a:latin typeface="Cambria" pitchFamily="18" charset="0"/>
              </a:rPr>
              <a:t> is bevezetésre kerülnek a </a:t>
            </a:r>
            <a:r>
              <a:rPr lang="hu-HU" sz="1600" b="1" kern="1200" dirty="0">
                <a:solidFill>
                  <a:prstClr val="black"/>
                </a:solidFill>
                <a:latin typeface="Cambria" pitchFamily="18" charset="0"/>
              </a:rPr>
              <a:t>tanulószerződés alapján folyatatott gyakorlati képzéshez</a:t>
            </a:r>
            <a:r>
              <a:rPr lang="hu-HU" sz="1600" kern="1200" dirty="0">
                <a:solidFill>
                  <a:prstClr val="black"/>
                </a:solidFill>
                <a:latin typeface="Cambria" pitchFamily="18" charset="0"/>
              </a:rPr>
              <a:t> kapcsolódó költségek szélesebb körének támogatása érdekében.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hu-HU" sz="3200" kern="1200" dirty="0">
                <a:solidFill>
                  <a:srgbClr val="323232">
                    <a:satMod val="130000"/>
                  </a:srgbClr>
                </a:solidFill>
                <a:effectLst>
                  <a:outerShdw blurRad="53975" dist="22860" dir="5400000" algn="tl" rotWithShape="0">
                    <a:srgbClr val="000000">
                      <a:alpha val="55000"/>
                    </a:srgbClr>
                  </a:outerShdw>
                </a:effectLst>
                <a:latin typeface="Cambria" pitchFamily="18" charset="0"/>
                <a:cs typeface="Times New Roman" pitchFamily="18" charset="0"/>
              </a:rPr>
              <a:t>Új kötelezettség csökkentő tételek (kiegészítő csökkentő tételek) </a:t>
            </a:r>
            <a:endParaRPr lang="hu-HU" altLang="hu-HU" sz="3200" dirty="0"/>
          </a:p>
        </p:txBody>
      </p:sp>
      <p:sp>
        <p:nvSpPr>
          <p:cNvPr id="37891" name="Rectangle 3"/>
          <p:cNvSpPr>
            <a:spLocks noGrp="1" noChangeArrowheads="1"/>
          </p:cNvSpPr>
          <p:nvPr>
            <p:ph type="body" idx="1"/>
          </p:nvPr>
        </p:nvSpPr>
        <p:spPr>
          <a:xfrm>
            <a:off x="179512" y="1719262"/>
            <a:ext cx="8784976" cy="4950097"/>
          </a:xfrm>
        </p:spPr>
        <p:style>
          <a:lnRef idx="2">
            <a:schemeClr val="accent1"/>
          </a:lnRef>
          <a:fillRef idx="1">
            <a:schemeClr val="lt1"/>
          </a:fillRef>
          <a:effectRef idx="0">
            <a:schemeClr val="accent1"/>
          </a:effectRef>
          <a:fontRef idx="minor">
            <a:schemeClr val="dk1"/>
          </a:fontRef>
        </p:style>
        <p:txBody>
          <a:bodyPr/>
          <a:lstStyle/>
          <a:p>
            <a:pPr marL="265176" lvl="0" indent="-265176" algn="just" fontAlgn="auto">
              <a:spcBef>
                <a:spcPts val="250"/>
              </a:spcBef>
              <a:spcAft>
                <a:spcPts val="0"/>
              </a:spcAft>
              <a:buClr>
                <a:srgbClr val="F07F09"/>
              </a:buClr>
              <a:buSzPct val="80000"/>
              <a:buNone/>
              <a:defRPr/>
            </a:pPr>
            <a:r>
              <a:rPr lang="hu-HU" sz="1400" kern="1200" dirty="0">
                <a:solidFill>
                  <a:prstClr val="black"/>
                </a:solidFill>
                <a:latin typeface="Cambria" pitchFamily="18" charset="0"/>
                <a:cs typeface="Times New Roman" pitchFamily="18" charset="0"/>
              </a:rPr>
              <a:t>A </a:t>
            </a:r>
            <a:r>
              <a:rPr lang="hu-HU" sz="1400" b="1" kern="1200" dirty="0">
                <a:solidFill>
                  <a:prstClr val="black"/>
                </a:solidFill>
                <a:latin typeface="Cambria" pitchFamily="18" charset="0"/>
                <a:cs typeface="Times New Roman" pitchFamily="18" charset="0"/>
              </a:rPr>
              <a:t>tanulószerződéssel</a:t>
            </a:r>
            <a:r>
              <a:rPr lang="hu-HU" sz="1400" kern="1200" dirty="0">
                <a:solidFill>
                  <a:prstClr val="black"/>
                </a:solidFill>
                <a:latin typeface="Cambria" pitchFamily="18" charset="0"/>
                <a:cs typeface="Times New Roman" pitchFamily="18" charset="0"/>
              </a:rPr>
              <a:t> gyakorlati képzést folytató hozzájárulásra kötelezettek esetében új kiegészítő csökkentő tételek:</a:t>
            </a:r>
          </a:p>
          <a:p>
            <a:pPr marL="265176" lvl="0" indent="-265176" algn="just" fontAlgn="auto">
              <a:spcBef>
                <a:spcPts val="250"/>
              </a:spcBef>
              <a:spcAft>
                <a:spcPts val="0"/>
              </a:spcAft>
              <a:buClr>
                <a:srgbClr val="F07F09"/>
              </a:buClr>
              <a:buSzPct val="80000"/>
              <a:buFont typeface="Wingdings 2"/>
              <a:buChar char=""/>
              <a:defRPr/>
            </a:pPr>
            <a:r>
              <a:rPr lang="hu-HU" sz="1400" kern="1200" dirty="0" smtClean="0">
                <a:solidFill>
                  <a:prstClr val="black"/>
                </a:solidFill>
                <a:latin typeface="Cambria" pitchFamily="18" charset="0"/>
                <a:cs typeface="Times New Roman" pitchFamily="18" charset="0"/>
              </a:rPr>
              <a:t> </a:t>
            </a:r>
            <a:r>
              <a:rPr lang="hu-HU" sz="1400" b="1" u="sng" kern="1200" dirty="0">
                <a:solidFill>
                  <a:prstClr val="black"/>
                </a:solidFill>
                <a:latin typeface="Cambria" pitchFamily="18" charset="0"/>
                <a:cs typeface="Times New Roman" pitchFamily="18" charset="0"/>
              </a:rPr>
              <a:t>beruházási kiegészítő csökkentő tétel</a:t>
            </a:r>
            <a:r>
              <a:rPr lang="hu-HU" sz="1400" kern="1200" dirty="0">
                <a:solidFill>
                  <a:prstClr val="black"/>
                </a:solidFill>
                <a:latin typeface="Cambria" pitchFamily="18" charset="0"/>
                <a:cs typeface="Times New Roman" pitchFamily="18" charset="0"/>
              </a:rPr>
              <a:t>, amely az aktiválás évében - ha kizárólag a gyakorlati képzés folytatásához szükséges beruházást hajt végre a vállalkozás - érvényesíthető a beruházás értékéig, vagy normatív alapon:</a:t>
            </a:r>
          </a:p>
          <a:p>
            <a:pPr marL="265176" lvl="0" indent="-265176" algn="just" fontAlgn="auto">
              <a:spcBef>
                <a:spcPts val="250"/>
              </a:spcBef>
              <a:spcAft>
                <a:spcPts val="0"/>
              </a:spcAft>
              <a:buClr>
                <a:srgbClr val="F07F09"/>
              </a:buClr>
              <a:buSzPct val="80000"/>
              <a:buNone/>
              <a:defRPr/>
            </a:pPr>
            <a:r>
              <a:rPr lang="hu-HU" sz="1400" kern="1200" dirty="0">
                <a:solidFill>
                  <a:prstClr val="black"/>
                </a:solidFill>
                <a:latin typeface="Cambria" pitchFamily="18" charset="0"/>
                <a:cs typeface="Times New Roman" pitchFamily="18" charset="0"/>
              </a:rPr>
              <a:t>	tanulószerződéses éves átlaglétszám * </a:t>
            </a:r>
            <a:r>
              <a:rPr lang="hu-HU" sz="1400" i="1" kern="1200" dirty="0">
                <a:solidFill>
                  <a:prstClr val="black"/>
                </a:solidFill>
                <a:latin typeface="Cambria" pitchFamily="18" charset="0"/>
                <a:cs typeface="Times New Roman" pitchFamily="18" charset="0"/>
              </a:rPr>
              <a:t>(havi tanulószerződéses tanulólétszámok számtani átlaga)</a:t>
            </a:r>
          </a:p>
          <a:p>
            <a:pPr marL="548640" lvl="1" indent="-201168" algn="just" fontAlgn="auto">
              <a:spcBef>
                <a:spcPts val="250"/>
              </a:spcBef>
              <a:spcAft>
                <a:spcPts val="0"/>
              </a:spcAft>
              <a:buClr>
                <a:srgbClr val="F07F09"/>
              </a:buClr>
              <a:buSzPct val="100000"/>
              <a:buFont typeface="Verdana"/>
              <a:buChar char="◦"/>
              <a:defRPr/>
            </a:pPr>
            <a:r>
              <a:rPr lang="hu-HU" sz="1400" kern="1200" dirty="0">
                <a:solidFill>
                  <a:prstClr val="black"/>
                </a:solidFill>
                <a:latin typeface="Cambria" pitchFamily="18" charset="0"/>
                <a:ea typeface="+mn-ea"/>
                <a:cs typeface="Times New Roman" pitchFamily="18" charset="0"/>
              </a:rPr>
              <a:t>1-10 főt foglalkoztató hozzájárulásra kötelezett:                   </a:t>
            </a:r>
            <a:r>
              <a:rPr lang="hu-HU" sz="1400" kern="1200" dirty="0" err="1">
                <a:solidFill>
                  <a:srgbClr val="FF0000"/>
                </a:solidFill>
                <a:latin typeface="Cambria" pitchFamily="18" charset="0"/>
                <a:ea typeface="+mn-ea"/>
                <a:cs typeface="Times New Roman" pitchFamily="18" charset="0"/>
              </a:rPr>
              <a:t>alapnormatíva</a:t>
            </a:r>
            <a:r>
              <a:rPr lang="hu-HU" sz="1400" kern="1200" dirty="0">
                <a:solidFill>
                  <a:srgbClr val="FF0000"/>
                </a:solidFill>
                <a:latin typeface="Cambria" pitchFamily="18" charset="0"/>
                <a:ea typeface="+mn-ea"/>
                <a:cs typeface="Times New Roman" pitchFamily="18" charset="0"/>
              </a:rPr>
              <a:t>  38 %-a  </a:t>
            </a:r>
            <a:r>
              <a:rPr lang="hu-HU" sz="1400" kern="1200" dirty="0">
                <a:solidFill>
                  <a:prstClr val="black"/>
                </a:solidFill>
                <a:latin typeface="Cambria" pitchFamily="18" charset="0"/>
                <a:ea typeface="+mn-ea"/>
                <a:cs typeface="Times New Roman" pitchFamily="18" charset="0"/>
              </a:rPr>
              <a:t>(172 140 Ft/tanuló/év)</a:t>
            </a:r>
          </a:p>
          <a:p>
            <a:pPr marL="548640" lvl="1" indent="-201168" algn="just" fontAlgn="auto">
              <a:spcBef>
                <a:spcPts val="250"/>
              </a:spcBef>
              <a:spcAft>
                <a:spcPts val="0"/>
              </a:spcAft>
              <a:buClr>
                <a:srgbClr val="F07F09"/>
              </a:buClr>
              <a:buSzPct val="100000"/>
              <a:buFont typeface="Verdana"/>
              <a:buChar char="◦"/>
              <a:defRPr/>
            </a:pPr>
            <a:r>
              <a:rPr lang="hu-HU" sz="1400" kern="1200" dirty="0">
                <a:solidFill>
                  <a:prstClr val="black"/>
                </a:solidFill>
                <a:latin typeface="Cambria" pitchFamily="18" charset="0"/>
                <a:ea typeface="+mn-ea"/>
                <a:cs typeface="Times New Roman" pitchFamily="18" charset="0"/>
              </a:rPr>
              <a:t>11-50 főt foglalkoztató hozzájárulásra kötelezett :                </a:t>
            </a:r>
            <a:r>
              <a:rPr lang="hu-HU" sz="1400" kern="1200" dirty="0" err="1">
                <a:solidFill>
                  <a:srgbClr val="FF0000"/>
                </a:solidFill>
                <a:latin typeface="Cambria" pitchFamily="18" charset="0"/>
                <a:ea typeface="+mn-ea"/>
                <a:cs typeface="Times New Roman" pitchFamily="18" charset="0"/>
              </a:rPr>
              <a:t>alapnormatíva</a:t>
            </a:r>
            <a:r>
              <a:rPr lang="hu-HU" sz="1400" kern="1200" dirty="0">
                <a:solidFill>
                  <a:srgbClr val="FF0000"/>
                </a:solidFill>
                <a:latin typeface="Cambria" pitchFamily="18" charset="0"/>
                <a:ea typeface="+mn-ea"/>
                <a:cs typeface="Times New Roman" pitchFamily="18" charset="0"/>
              </a:rPr>
              <a:t> 18 %-a     </a:t>
            </a:r>
            <a:r>
              <a:rPr lang="hu-HU" sz="1400" kern="1200" dirty="0">
                <a:solidFill>
                  <a:prstClr val="black"/>
                </a:solidFill>
                <a:latin typeface="Cambria" pitchFamily="18" charset="0"/>
                <a:ea typeface="+mn-ea"/>
                <a:cs typeface="Times New Roman" pitchFamily="18" charset="0"/>
              </a:rPr>
              <a:t>(81 540 Ft/tanuló/év)</a:t>
            </a:r>
          </a:p>
          <a:p>
            <a:pPr marL="548640" lvl="1" indent="-201168" algn="just" fontAlgn="auto">
              <a:spcBef>
                <a:spcPts val="250"/>
              </a:spcBef>
              <a:spcAft>
                <a:spcPts val="0"/>
              </a:spcAft>
              <a:buClr>
                <a:srgbClr val="F07F09"/>
              </a:buClr>
              <a:buSzPct val="100000"/>
              <a:buFont typeface="Verdana"/>
              <a:buChar char="◦"/>
              <a:defRPr/>
            </a:pPr>
            <a:r>
              <a:rPr lang="hu-HU" sz="1400" kern="1200" dirty="0">
                <a:solidFill>
                  <a:prstClr val="black"/>
                </a:solidFill>
                <a:latin typeface="Cambria" pitchFamily="18" charset="0"/>
                <a:ea typeface="+mn-ea"/>
                <a:cs typeface="Times New Roman" pitchFamily="18" charset="0"/>
              </a:rPr>
              <a:t>50 főnél többet foglalkoztató hozzájárulásra kötelezett :    </a:t>
            </a:r>
            <a:r>
              <a:rPr lang="hu-HU" sz="1400" kern="1200" dirty="0" err="1">
                <a:solidFill>
                  <a:srgbClr val="FF0000"/>
                </a:solidFill>
                <a:latin typeface="Cambria" pitchFamily="18" charset="0"/>
                <a:ea typeface="+mn-ea"/>
                <a:cs typeface="Times New Roman" pitchFamily="18" charset="0"/>
              </a:rPr>
              <a:t>alapnormatíva</a:t>
            </a:r>
            <a:r>
              <a:rPr lang="hu-HU" sz="1400" kern="1200" dirty="0">
                <a:solidFill>
                  <a:srgbClr val="FF0000"/>
                </a:solidFill>
                <a:latin typeface="Cambria" pitchFamily="18" charset="0"/>
                <a:ea typeface="+mn-ea"/>
                <a:cs typeface="Times New Roman" pitchFamily="18" charset="0"/>
              </a:rPr>
              <a:t>   9 %-a      </a:t>
            </a:r>
            <a:r>
              <a:rPr lang="hu-HU" sz="1400" kern="1200" dirty="0">
                <a:solidFill>
                  <a:prstClr val="black"/>
                </a:solidFill>
                <a:latin typeface="Cambria" pitchFamily="18" charset="0"/>
                <a:ea typeface="+mn-ea"/>
                <a:cs typeface="Times New Roman" pitchFamily="18" charset="0"/>
              </a:rPr>
              <a:t>(40 770 Ft/tanuló/év)</a:t>
            </a:r>
          </a:p>
          <a:p>
            <a:pPr marL="265176" lvl="0" indent="-265176" algn="just" fontAlgn="auto">
              <a:spcBef>
                <a:spcPts val="250"/>
              </a:spcBef>
              <a:spcAft>
                <a:spcPts val="0"/>
              </a:spcAft>
              <a:buClr>
                <a:srgbClr val="F07F09"/>
              </a:buClr>
              <a:buSzPct val="80000"/>
              <a:buFont typeface="Wingdings 2"/>
              <a:buChar char=""/>
              <a:defRPr/>
            </a:pPr>
            <a:r>
              <a:rPr lang="hu-HU" sz="1400" kern="1200" dirty="0" smtClean="0">
                <a:solidFill>
                  <a:prstClr val="black"/>
                </a:solidFill>
                <a:latin typeface="Cambria" pitchFamily="18" charset="0"/>
                <a:cs typeface="Times New Roman" pitchFamily="18" charset="0"/>
              </a:rPr>
              <a:t>az </a:t>
            </a:r>
            <a:r>
              <a:rPr lang="hu-HU" sz="1400" b="1" u="sng" kern="1200" dirty="0">
                <a:solidFill>
                  <a:prstClr val="black"/>
                </a:solidFill>
                <a:latin typeface="Cambria" pitchFamily="18" charset="0"/>
                <a:cs typeface="Times New Roman" pitchFamily="18" charset="0"/>
              </a:rPr>
              <a:t>oktatói kiegészítő csökkentő tétel</a:t>
            </a:r>
            <a:r>
              <a:rPr lang="hu-HU" sz="1400" kern="1200" dirty="0">
                <a:solidFill>
                  <a:prstClr val="black"/>
                </a:solidFill>
                <a:latin typeface="Cambria" pitchFamily="18" charset="0"/>
                <a:cs typeface="Times New Roman" pitchFamily="18" charset="0"/>
              </a:rPr>
              <a:t>, amely a </a:t>
            </a:r>
            <a:r>
              <a:rPr lang="hu-HU" sz="1400" i="1" kern="1200" dirty="0">
                <a:solidFill>
                  <a:prstClr val="black"/>
                </a:solidFill>
                <a:latin typeface="Cambria" pitchFamily="18" charset="0"/>
                <a:cs typeface="Times New Roman" pitchFamily="18" charset="0"/>
              </a:rPr>
              <a:t>nem főtevékenységként gyakorlati képzést folytató, kis- és középvállalkozásoknál </a:t>
            </a:r>
            <a:r>
              <a:rPr lang="hu-HU" sz="1400" kern="1200" dirty="0">
                <a:solidFill>
                  <a:prstClr val="black"/>
                </a:solidFill>
                <a:latin typeface="Cambria" pitchFamily="18" charset="0"/>
                <a:cs typeface="Times New Roman" pitchFamily="18" charset="0"/>
              </a:rPr>
              <a:t>a gyakorlati képzést végző oktatók bérköltségének fedezetéhez nyújt normatív alapú hozzájárulást,</a:t>
            </a:r>
          </a:p>
          <a:p>
            <a:pPr marL="265176" lvl="0" indent="-265176" algn="just" fontAlgn="auto">
              <a:spcBef>
                <a:spcPts val="250"/>
              </a:spcBef>
              <a:spcAft>
                <a:spcPts val="0"/>
              </a:spcAft>
              <a:buClr>
                <a:srgbClr val="F07F09"/>
              </a:buClr>
              <a:buSzPct val="80000"/>
              <a:buNone/>
              <a:defRPr/>
            </a:pPr>
            <a:r>
              <a:rPr lang="hu-HU" sz="1400" kern="1200" dirty="0">
                <a:solidFill>
                  <a:prstClr val="black"/>
                </a:solidFill>
                <a:latin typeface="Cambria" pitchFamily="18" charset="0"/>
                <a:cs typeface="Times New Roman" pitchFamily="18" charset="0"/>
              </a:rPr>
              <a:t>	tanulószerződéses tanulólétszám*</a:t>
            </a:r>
          </a:p>
          <a:p>
            <a:pPr marL="548640" lvl="1" indent="-201168" algn="just" fontAlgn="auto">
              <a:spcBef>
                <a:spcPts val="250"/>
              </a:spcBef>
              <a:spcAft>
                <a:spcPts val="0"/>
              </a:spcAft>
              <a:buClr>
                <a:srgbClr val="F07F09"/>
              </a:buClr>
              <a:buSzPct val="100000"/>
              <a:buFont typeface="Verdana"/>
              <a:buChar char="◦"/>
              <a:defRPr/>
            </a:pPr>
            <a:r>
              <a:rPr lang="hu-HU" sz="1400" kern="1200" dirty="0">
                <a:solidFill>
                  <a:prstClr val="black"/>
                </a:solidFill>
                <a:latin typeface="Cambria" pitchFamily="18" charset="0"/>
                <a:ea typeface="+mn-ea"/>
                <a:cs typeface="Times New Roman" pitchFamily="18" charset="0"/>
              </a:rPr>
              <a:t> </a:t>
            </a:r>
            <a:r>
              <a:rPr lang="hu-HU" sz="1400" kern="1200" dirty="0" err="1">
                <a:solidFill>
                  <a:srgbClr val="FF0000"/>
                </a:solidFill>
                <a:latin typeface="Cambria" pitchFamily="18" charset="0"/>
                <a:ea typeface="+mn-ea"/>
                <a:cs typeface="Times New Roman" pitchFamily="18" charset="0"/>
              </a:rPr>
              <a:t>alapnormatíva</a:t>
            </a:r>
            <a:r>
              <a:rPr lang="hu-HU" sz="1400" kern="1200" dirty="0">
                <a:solidFill>
                  <a:srgbClr val="FF0000"/>
                </a:solidFill>
                <a:latin typeface="Cambria" pitchFamily="18" charset="0"/>
                <a:ea typeface="+mn-ea"/>
                <a:cs typeface="Times New Roman" pitchFamily="18" charset="0"/>
              </a:rPr>
              <a:t>  21 %-a   </a:t>
            </a:r>
            <a:r>
              <a:rPr lang="hu-HU" sz="1400" kern="1200" dirty="0">
                <a:solidFill>
                  <a:prstClr val="black"/>
                </a:solidFill>
                <a:latin typeface="Cambria" pitchFamily="18" charset="0"/>
                <a:ea typeface="+mn-ea"/>
                <a:cs typeface="Times New Roman" pitchFamily="18" charset="0"/>
              </a:rPr>
              <a:t>(95 130 Ft/tanuló/év ; 7 928 Ft/hó)</a:t>
            </a:r>
          </a:p>
          <a:p>
            <a:pPr marL="265176" lvl="0" indent="-265176" algn="just" fontAlgn="auto">
              <a:spcBef>
                <a:spcPts val="250"/>
              </a:spcBef>
              <a:spcAft>
                <a:spcPts val="0"/>
              </a:spcAft>
              <a:buClr>
                <a:srgbClr val="F07F09"/>
              </a:buClr>
              <a:buSzPct val="80000"/>
              <a:buFont typeface="Wingdings 2"/>
              <a:buChar char=""/>
              <a:defRPr/>
            </a:pPr>
            <a:r>
              <a:rPr lang="hu-HU" sz="1400" kern="1200" dirty="0" smtClean="0">
                <a:solidFill>
                  <a:prstClr val="black"/>
                </a:solidFill>
                <a:latin typeface="Cambria" pitchFamily="18" charset="0"/>
                <a:cs typeface="Times New Roman" pitchFamily="18" charset="0"/>
              </a:rPr>
              <a:t>a </a:t>
            </a:r>
            <a:r>
              <a:rPr lang="hu-HU" sz="1400" b="1" u="sng" kern="1200" dirty="0">
                <a:solidFill>
                  <a:prstClr val="black"/>
                </a:solidFill>
                <a:latin typeface="Cambria" pitchFamily="18" charset="0"/>
                <a:cs typeface="Times New Roman" pitchFamily="18" charset="0"/>
              </a:rPr>
              <a:t>tanműhely-fenntartási kiegészítő csökkentő tétel</a:t>
            </a:r>
            <a:r>
              <a:rPr lang="hu-HU" sz="1400" kern="1200" dirty="0">
                <a:solidFill>
                  <a:prstClr val="black"/>
                </a:solidFill>
                <a:latin typeface="Cambria" pitchFamily="18" charset="0"/>
                <a:cs typeface="Times New Roman" pitchFamily="18" charset="0"/>
              </a:rPr>
              <a:t>, amely a </a:t>
            </a:r>
            <a:r>
              <a:rPr lang="hu-HU" sz="1400" i="1" kern="1200" dirty="0">
                <a:solidFill>
                  <a:prstClr val="black"/>
                </a:solidFill>
                <a:latin typeface="Cambria" pitchFamily="18" charset="0"/>
                <a:cs typeface="Times New Roman" pitchFamily="18" charset="0"/>
              </a:rPr>
              <a:t>nem főtevékenységként gyakorlati képzést folytató vállalkozás </a:t>
            </a:r>
            <a:r>
              <a:rPr lang="hu-HU" sz="1400" kern="1200" dirty="0">
                <a:solidFill>
                  <a:prstClr val="black"/>
                </a:solidFill>
                <a:latin typeface="Cambria" pitchFamily="18" charset="0"/>
                <a:cs typeface="Times New Roman" pitchFamily="18" charset="0"/>
              </a:rPr>
              <a:t>esetében - az </a:t>
            </a:r>
            <a:r>
              <a:rPr lang="hu-HU" sz="1400" kern="1200" dirty="0" err="1">
                <a:solidFill>
                  <a:prstClr val="black"/>
                </a:solidFill>
                <a:latin typeface="Cambria" pitchFamily="18" charset="0"/>
                <a:cs typeface="Times New Roman" pitchFamily="18" charset="0"/>
              </a:rPr>
              <a:t>Szt-ben</a:t>
            </a:r>
            <a:r>
              <a:rPr lang="hu-HU" sz="1400" kern="1200" dirty="0">
                <a:solidFill>
                  <a:prstClr val="black"/>
                </a:solidFill>
                <a:latin typeface="Cambria" pitchFamily="18" charset="0"/>
                <a:cs typeface="Times New Roman" pitchFamily="18" charset="0"/>
              </a:rPr>
              <a:t> meghatározott - kizárólag gyakorlati képzési célt szolgáló tanműhelyben, a 9. évfolyamon tanműhelyben oktatott tanulószerződéses tanulók gyakorlati képzéséhez vehető majd igénybe. </a:t>
            </a:r>
          </a:p>
          <a:p>
            <a:pPr marL="265176" lvl="0" indent="-265176" algn="just" fontAlgn="auto">
              <a:spcBef>
                <a:spcPts val="250"/>
              </a:spcBef>
              <a:spcAft>
                <a:spcPts val="0"/>
              </a:spcAft>
              <a:buClr>
                <a:srgbClr val="F07F09"/>
              </a:buClr>
              <a:buSzPct val="80000"/>
              <a:buNone/>
              <a:defRPr/>
            </a:pPr>
            <a:r>
              <a:rPr lang="hu-HU" sz="1400" kern="1200" dirty="0">
                <a:solidFill>
                  <a:prstClr val="black"/>
                </a:solidFill>
                <a:latin typeface="Cambria" pitchFamily="18" charset="0"/>
                <a:cs typeface="Times New Roman" pitchFamily="18" charset="0"/>
              </a:rPr>
              <a:t>	tanulószerződéses tanulólétszám*</a:t>
            </a:r>
          </a:p>
          <a:p>
            <a:pPr marL="548640" lvl="1" indent="-201168" algn="just" fontAlgn="auto">
              <a:spcBef>
                <a:spcPts val="250"/>
              </a:spcBef>
              <a:spcAft>
                <a:spcPts val="0"/>
              </a:spcAft>
              <a:buClr>
                <a:srgbClr val="F07F09"/>
              </a:buClr>
              <a:buSzPct val="100000"/>
              <a:buFont typeface="Verdana"/>
              <a:buChar char="◦"/>
              <a:defRPr/>
            </a:pPr>
            <a:r>
              <a:rPr lang="hu-HU" sz="1400" kern="1200" dirty="0" err="1">
                <a:solidFill>
                  <a:srgbClr val="FF0000"/>
                </a:solidFill>
                <a:latin typeface="Cambria" pitchFamily="18" charset="0"/>
                <a:ea typeface="+mn-ea"/>
                <a:cs typeface="Times New Roman" pitchFamily="18" charset="0"/>
              </a:rPr>
              <a:t>alapnormatíva</a:t>
            </a:r>
            <a:r>
              <a:rPr lang="hu-HU" sz="1400" kern="1200" dirty="0">
                <a:solidFill>
                  <a:srgbClr val="FF0000"/>
                </a:solidFill>
                <a:latin typeface="Cambria" pitchFamily="18" charset="0"/>
                <a:ea typeface="+mn-ea"/>
                <a:cs typeface="Times New Roman" pitchFamily="18" charset="0"/>
              </a:rPr>
              <a:t>  25 %-a  </a:t>
            </a:r>
            <a:r>
              <a:rPr lang="hu-HU" sz="1400" kern="1200" dirty="0">
                <a:solidFill>
                  <a:prstClr val="black"/>
                </a:solidFill>
                <a:latin typeface="Cambria" pitchFamily="18" charset="0"/>
                <a:ea typeface="+mn-ea"/>
                <a:cs typeface="Times New Roman" pitchFamily="18" charset="0"/>
              </a:rPr>
              <a:t>(113 250 Ft/9. évf. tanuló/év;  9 438 Ft/hó)</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122238"/>
            <a:ext cx="7543800" cy="786482"/>
          </a:xfrm>
        </p:spPr>
        <p:txBody>
          <a:bodyPr/>
          <a:lstStyle/>
          <a:p>
            <a:pPr algn="ctr"/>
            <a:r>
              <a:rPr lang="hu-HU" sz="3200" kern="1200" dirty="0">
                <a:solidFill>
                  <a:srgbClr val="323232">
                    <a:satMod val="130000"/>
                  </a:srgbClr>
                </a:solidFill>
                <a:effectLst>
                  <a:outerShdw blurRad="53975" dist="22860" dir="5400000" algn="tl" rotWithShape="0">
                    <a:srgbClr val="000000">
                      <a:alpha val="55000"/>
                    </a:srgbClr>
                  </a:outerShdw>
                </a:effectLst>
                <a:latin typeface="Cambria" pitchFamily="18" charset="0"/>
                <a:cs typeface="Times New Roman" pitchFamily="18" charset="0"/>
              </a:rPr>
              <a:t>Visszaigénylés</a:t>
            </a:r>
            <a:endParaRPr lang="hu-HU" altLang="hu-HU" sz="3200" dirty="0"/>
          </a:p>
        </p:txBody>
      </p:sp>
      <p:sp>
        <p:nvSpPr>
          <p:cNvPr id="41987" name="Rectangle 3"/>
          <p:cNvSpPr>
            <a:spLocks noGrp="1" noChangeArrowheads="1"/>
          </p:cNvSpPr>
          <p:nvPr>
            <p:ph type="body" idx="1"/>
          </p:nvPr>
        </p:nvSpPr>
        <p:spPr>
          <a:xfrm>
            <a:off x="179512" y="1719262"/>
            <a:ext cx="8784976" cy="5022105"/>
          </a:xfrm>
        </p:spPr>
        <p:style>
          <a:lnRef idx="2">
            <a:schemeClr val="accent1"/>
          </a:lnRef>
          <a:fillRef idx="1">
            <a:schemeClr val="lt1"/>
          </a:fillRef>
          <a:effectRef idx="0">
            <a:schemeClr val="accent1"/>
          </a:effectRef>
          <a:fontRef idx="minor">
            <a:schemeClr val="dk1"/>
          </a:fontRef>
        </p:style>
        <p:txBody>
          <a:bodyPr/>
          <a:lstStyle/>
          <a:p>
            <a:pPr marL="265176" lvl="0" indent="-265176" algn="just" fontAlgn="auto">
              <a:spcBef>
                <a:spcPts val="250"/>
              </a:spcBef>
              <a:spcAft>
                <a:spcPts val="0"/>
              </a:spcAft>
              <a:buClr>
                <a:srgbClr val="F07F09"/>
              </a:buClr>
              <a:buSzPct val="80000"/>
              <a:buNone/>
            </a:pPr>
            <a:r>
              <a:rPr lang="hu-HU" sz="2400" b="1" kern="1200" dirty="0">
                <a:solidFill>
                  <a:prstClr val="black"/>
                </a:solidFill>
                <a:latin typeface="Cambria" pitchFamily="18" charset="0"/>
              </a:rPr>
              <a:t>Az a hozzájárulásra kötelezett, aki a bruttó kötelezettségét </a:t>
            </a:r>
            <a:r>
              <a:rPr lang="hu-HU" sz="2400" b="1" u="sng" kern="1200" dirty="0">
                <a:solidFill>
                  <a:prstClr val="black"/>
                </a:solidFill>
                <a:latin typeface="Cambria" pitchFamily="18" charset="0"/>
              </a:rPr>
              <a:t>részben</a:t>
            </a:r>
            <a:r>
              <a:rPr lang="hu-HU" sz="2400" b="1" kern="1200" dirty="0">
                <a:solidFill>
                  <a:prstClr val="black"/>
                </a:solidFill>
                <a:latin typeface="Cambria" pitchFamily="18" charset="0"/>
              </a:rPr>
              <a:t> vagy </a:t>
            </a:r>
            <a:r>
              <a:rPr lang="hu-HU" sz="2400" b="1" u="sng" kern="1200" dirty="0">
                <a:solidFill>
                  <a:prstClr val="black"/>
                </a:solidFill>
                <a:latin typeface="Cambria" pitchFamily="18" charset="0"/>
              </a:rPr>
              <a:t>egészben</a:t>
            </a:r>
            <a:r>
              <a:rPr lang="hu-HU" sz="2400" b="1" kern="1200" dirty="0">
                <a:solidFill>
                  <a:prstClr val="black"/>
                </a:solidFill>
                <a:latin typeface="Cambria" pitchFamily="18" charset="0"/>
              </a:rPr>
              <a:t> az tanulószerződés, vagy duális képzés keretében szervezett gyakorlati képzéssel teljesíti, </a:t>
            </a:r>
            <a:r>
              <a:rPr lang="hu-HU" sz="2400" b="1" kern="1200" dirty="0">
                <a:solidFill>
                  <a:srgbClr val="FF0000"/>
                </a:solidFill>
                <a:latin typeface="Cambria" pitchFamily="18" charset="0"/>
              </a:rPr>
              <a:t>és</a:t>
            </a:r>
            <a:r>
              <a:rPr lang="hu-HU" sz="2400" b="1" kern="1200" dirty="0">
                <a:solidFill>
                  <a:prstClr val="black"/>
                </a:solidFill>
                <a:latin typeface="Cambria" pitchFamily="18" charset="0"/>
              </a:rPr>
              <a:t> az </a:t>
            </a:r>
            <a:r>
              <a:rPr lang="hu-HU" sz="2400" b="1" u="sng" kern="1200" dirty="0">
                <a:solidFill>
                  <a:prstClr val="black"/>
                </a:solidFill>
                <a:latin typeface="Cambria" pitchFamily="18" charset="0"/>
              </a:rPr>
              <a:t>alap és kiegészítő csökkentő tételek összege meghaladja a bruttó kötelezettsége mértékét</a:t>
            </a:r>
            <a:r>
              <a:rPr lang="hu-HU" sz="2400" b="1" kern="1200" dirty="0">
                <a:solidFill>
                  <a:prstClr val="black"/>
                </a:solidFill>
                <a:latin typeface="Cambria" pitchFamily="18" charset="0"/>
              </a:rPr>
              <a:t>,</a:t>
            </a:r>
          </a:p>
          <a:p>
            <a:pPr marL="265176" lvl="0" indent="-265176" algn="just" fontAlgn="auto">
              <a:spcBef>
                <a:spcPts val="250"/>
              </a:spcBef>
              <a:spcAft>
                <a:spcPts val="0"/>
              </a:spcAft>
              <a:buClr>
                <a:srgbClr val="F07F09"/>
              </a:buClr>
              <a:buSzPct val="80000"/>
              <a:buNone/>
            </a:pPr>
            <a:r>
              <a:rPr lang="hu-HU" sz="2400" i="1" kern="1200" dirty="0">
                <a:solidFill>
                  <a:prstClr val="black"/>
                </a:solidFill>
                <a:latin typeface="Cambria" pitchFamily="18" charset="0"/>
              </a:rPr>
              <a:t>	a) kis- és középvállalkozásnak minősülő hozzájárulásra kötelezett esetén a bruttó kötelezettség mértékét meghaladó </a:t>
            </a:r>
            <a:r>
              <a:rPr lang="hu-HU" sz="2400" b="1" i="1" kern="1200" dirty="0">
                <a:solidFill>
                  <a:prstClr val="black"/>
                </a:solidFill>
                <a:latin typeface="Cambria" pitchFamily="18" charset="0"/>
              </a:rPr>
              <a:t>teljes összeget,</a:t>
            </a:r>
          </a:p>
          <a:p>
            <a:pPr marL="265176" lvl="0" indent="-265176" algn="just" fontAlgn="auto">
              <a:spcBef>
                <a:spcPts val="250"/>
              </a:spcBef>
              <a:spcAft>
                <a:spcPts val="0"/>
              </a:spcAft>
              <a:buClr>
                <a:srgbClr val="F07F09"/>
              </a:buClr>
              <a:buSzPct val="80000"/>
              <a:buNone/>
            </a:pPr>
            <a:r>
              <a:rPr lang="hu-HU" sz="2400" i="1" kern="1200" dirty="0">
                <a:solidFill>
                  <a:prstClr val="black"/>
                </a:solidFill>
                <a:latin typeface="Cambria" pitchFamily="18" charset="0"/>
              </a:rPr>
              <a:t>	b) nem kis- és középvállalkozásnak minősülő hozzájárulásra kötelezett esetén a bruttó kötelezettség mértékét meghaladó összeget, de legfeljebb az 5. § a) pont ab) alpontja és c) pont </a:t>
            </a:r>
            <a:r>
              <a:rPr lang="hu-HU" sz="2400" i="1" kern="1200" dirty="0" err="1">
                <a:solidFill>
                  <a:prstClr val="black"/>
                </a:solidFill>
                <a:latin typeface="Cambria" pitchFamily="18" charset="0"/>
              </a:rPr>
              <a:t>cb</a:t>
            </a:r>
            <a:r>
              <a:rPr lang="hu-HU" sz="2400" i="1" kern="1200" dirty="0">
                <a:solidFill>
                  <a:prstClr val="black"/>
                </a:solidFill>
                <a:latin typeface="Cambria" pitchFamily="18" charset="0"/>
              </a:rPr>
              <a:t>) alpontja alapján számított </a:t>
            </a:r>
            <a:r>
              <a:rPr lang="hu-HU" sz="2400" b="1" i="1" kern="1200" dirty="0">
                <a:solidFill>
                  <a:prstClr val="black"/>
                </a:solidFill>
                <a:latin typeface="Cambria" pitchFamily="18" charset="0"/>
              </a:rPr>
              <a:t>alapcsökkentő tételt</a:t>
            </a:r>
          </a:p>
          <a:p>
            <a:pPr marL="265176" lvl="0" indent="-265176" algn="just" fontAlgn="auto">
              <a:spcBef>
                <a:spcPts val="250"/>
              </a:spcBef>
              <a:spcAft>
                <a:spcPts val="0"/>
              </a:spcAft>
              <a:buClr>
                <a:srgbClr val="F07F09"/>
              </a:buClr>
              <a:buSzPct val="80000"/>
              <a:buNone/>
            </a:pPr>
            <a:r>
              <a:rPr lang="hu-HU" sz="2400" kern="1200" dirty="0">
                <a:solidFill>
                  <a:prstClr val="black"/>
                </a:solidFill>
                <a:latin typeface="Cambria" pitchFamily="18" charset="0"/>
              </a:rPr>
              <a:t>	az állami adóhatóságtól visszaigényelheti.</a:t>
            </a:r>
          </a:p>
          <a:p>
            <a:pPr marL="265176" lvl="0" indent="-265176" algn="just" fontAlgn="auto">
              <a:spcBef>
                <a:spcPts val="250"/>
              </a:spcBef>
              <a:spcAft>
                <a:spcPts val="0"/>
              </a:spcAft>
              <a:buClr>
                <a:srgbClr val="F07F09"/>
              </a:buClr>
              <a:buSzPct val="80000"/>
              <a:buNone/>
            </a:pPr>
            <a:r>
              <a:rPr lang="hu-HU" sz="2400" kern="1200" dirty="0">
                <a:solidFill>
                  <a:prstClr val="black"/>
                </a:solidFill>
                <a:latin typeface="Cambria" pitchFamily="18" charset="0"/>
              </a:rPr>
              <a:t>   </a:t>
            </a:r>
            <a:endParaRPr lang="hu-HU" sz="2400" i="1" kern="1200" dirty="0">
              <a:solidFill>
                <a:prstClr val="black"/>
              </a:solidFill>
              <a:latin typeface="Cambria" pitchFamily="18" charset="0"/>
            </a:endParaRPr>
          </a:p>
          <a:p>
            <a:pPr marL="265176" lvl="0" indent="-265176" algn="just" fontAlgn="auto">
              <a:spcBef>
                <a:spcPts val="250"/>
              </a:spcBef>
              <a:spcAft>
                <a:spcPts val="0"/>
              </a:spcAft>
              <a:buClr>
                <a:srgbClr val="F07F09"/>
              </a:buClr>
              <a:buSzPct val="80000"/>
              <a:buNone/>
            </a:pPr>
            <a:r>
              <a:rPr lang="hu-HU" sz="2400" kern="1200" dirty="0">
                <a:solidFill>
                  <a:prstClr val="black"/>
                </a:solidFill>
                <a:latin typeface="Cambria" pitchFamily="18" charset="0"/>
              </a:rPr>
              <a:t>	</a:t>
            </a:r>
            <a:endParaRPr lang="hu-HU" sz="1600" kern="1200" dirty="0">
              <a:solidFill>
                <a:prstClr val="black"/>
              </a:solidFill>
              <a:latin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259632" y="476672"/>
            <a:ext cx="6228184"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hu-HU" sz="28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Cambria" pitchFamily="18" charset="0"/>
                <a:ea typeface="+mj-ea"/>
                <a:cs typeface="Times New Roman" pitchFamily="18" charset="0"/>
              </a:rPr>
              <a:t>Tanulószerződés - Pénzbeli juttatás</a:t>
            </a:r>
            <a:endParaRPr kumimoji="0" lang="hu-HU" sz="1800" b="0" i="0" u="none" strike="noStrike" kern="0" cap="none" spc="0" normalizeH="0" baseline="0" noProof="0" dirty="0" smtClean="0">
              <a:ln>
                <a:noFill/>
              </a:ln>
              <a:solidFill>
                <a:sysClr val="windowText" lastClr="000000"/>
              </a:solidFill>
              <a:effectLst/>
              <a:uLnTx/>
              <a:uFillTx/>
            </a:endParaRPr>
          </a:p>
        </p:txBody>
      </p:sp>
      <p:sp>
        <p:nvSpPr>
          <p:cNvPr id="3" name="Téglalap 2"/>
          <p:cNvSpPr/>
          <p:nvPr/>
        </p:nvSpPr>
        <p:spPr>
          <a:xfrm>
            <a:off x="107504" y="1484784"/>
            <a:ext cx="8856984" cy="5047536"/>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65176" lvl="0" indent="-265176" algn="just" eaLnBrk="1" fontAlgn="auto" hangingPunct="1">
              <a:spcAft>
                <a:spcPts val="0"/>
              </a:spcAft>
              <a:buClr>
                <a:srgbClr val="F07F09"/>
              </a:buClr>
              <a:buSzPct val="80000"/>
            </a:pPr>
            <a:r>
              <a:rPr lang="hu-HU" sz="1600" b="1" dirty="0">
                <a:solidFill>
                  <a:prstClr val="black"/>
                </a:solidFill>
                <a:latin typeface="Cambria" pitchFamily="18" charset="0"/>
                <a:cs typeface="Times New Roman" pitchFamily="18" charset="0"/>
              </a:rPr>
              <a:t>pénzbeli juttatást köteles fizetni </a:t>
            </a:r>
            <a:r>
              <a:rPr lang="hu-HU" sz="1600" dirty="0">
                <a:solidFill>
                  <a:prstClr val="black"/>
                </a:solidFill>
                <a:latin typeface="Cambria" pitchFamily="18" charset="0"/>
                <a:cs typeface="Times New Roman" pitchFamily="18" charset="0"/>
              </a:rPr>
              <a:t>a </a:t>
            </a:r>
            <a:r>
              <a:rPr lang="hu-HU" sz="1600" u="sng" dirty="0">
                <a:solidFill>
                  <a:prstClr val="black"/>
                </a:solidFill>
                <a:latin typeface="Cambria" pitchFamily="18" charset="0"/>
                <a:cs typeface="Times New Roman" pitchFamily="18" charset="0"/>
              </a:rPr>
              <a:t>gyakorlati képzést szervező </a:t>
            </a:r>
            <a:r>
              <a:rPr lang="hu-HU" sz="1600" dirty="0">
                <a:solidFill>
                  <a:prstClr val="black"/>
                </a:solidFill>
                <a:latin typeface="Cambria" pitchFamily="18" charset="0"/>
                <a:cs typeface="Times New Roman" pitchFamily="18" charset="0"/>
              </a:rPr>
              <a:t>szervezet a tanuló részére a </a:t>
            </a:r>
            <a:r>
              <a:rPr lang="hu-HU" sz="1600" u="sng" dirty="0">
                <a:solidFill>
                  <a:prstClr val="black"/>
                </a:solidFill>
                <a:latin typeface="Cambria" pitchFamily="18" charset="0"/>
                <a:cs typeface="Times New Roman" pitchFamily="18" charset="0"/>
              </a:rPr>
              <a:t>tanulószerződés alapján</a:t>
            </a:r>
            <a:r>
              <a:rPr lang="hu-HU" sz="1600" dirty="0">
                <a:solidFill>
                  <a:prstClr val="black"/>
                </a:solidFill>
                <a:latin typeface="Cambria" pitchFamily="18" charset="0"/>
                <a:cs typeface="Times New Roman" pitchFamily="18" charset="0"/>
              </a:rPr>
              <a:t>.</a:t>
            </a:r>
          </a:p>
          <a:p>
            <a:pPr marL="265176" lvl="0" indent="-265176" algn="just" eaLnBrk="1" fontAlgn="auto" hangingPunct="1">
              <a:spcAft>
                <a:spcPts val="0"/>
              </a:spcAft>
              <a:buClr>
                <a:srgbClr val="F07F09"/>
              </a:buClr>
              <a:buSzPct val="80000"/>
            </a:pPr>
            <a:endParaRPr lang="hu-HU" sz="1600" dirty="0">
              <a:solidFill>
                <a:prstClr val="black"/>
              </a:solidFill>
              <a:latin typeface="Cambria" pitchFamily="18" charset="0"/>
              <a:cs typeface="Times New Roman" pitchFamily="18" charset="0"/>
            </a:endParaRPr>
          </a:p>
          <a:p>
            <a:pPr marL="265176" lvl="0" indent="-265176" algn="just" eaLnBrk="1" fontAlgn="auto" hangingPunct="1">
              <a:spcAft>
                <a:spcPts val="0"/>
              </a:spcAft>
              <a:buClr>
                <a:srgbClr val="F07F09"/>
              </a:buClr>
              <a:buSzPct val="80000"/>
            </a:pPr>
            <a:r>
              <a:rPr lang="hu-HU" sz="1600" dirty="0">
                <a:solidFill>
                  <a:prstClr val="black"/>
                </a:solidFill>
                <a:latin typeface="Cambria" pitchFamily="18" charset="0"/>
                <a:cs typeface="Times New Roman" pitchFamily="18" charset="0"/>
              </a:rPr>
              <a:t>	tanulószerződés alapján kifizetett tanulói pénzbeli juttatás havi mértékének legkisebb összege annak a szakképzési évfolyamnak az első félévében, amelyben a tanuló tanulószerződés alapján vesz részt szakképzésben, ha - a szakképesítésre </a:t>
            </a:r>
            <a:r>
              <a:rPr lang="hu-HU" sz="1600" u="sng" dirty="0">
                <a:solidFill>
                  <a:prstClr val="black"/>
                </a:solidFill>
                <a:latin typeface="Cambria" pitchFamily="18" charset="0"/>
                <a:cs typeface="Times New Roman" pitchFamily="18" charset="0"/>
              </a:rPr>
              <a:t>a szakmai és vizsgakövetelményben meghatározott elméleti és gyakorlati képzési idő arányát figyelembe véve </a:t>
            </a:r>
            <a:r>
              <a:rPr lang="hu-HU" sz="1600" dirty="0">
                <a:solidFill>
                  <a:prstClr val="black"/>
                </a:solidFill>
                <a:latin typeface="Cambria" pitchFamily="18" charset="0"/>
                <a:cs typeface="Times New Roman" pitchFamily="18" charset="0"/>
              </a:rPr>
              <a:t>- a gyakorlati képzési idő </a:t>
            </a:r>
            <a:r>
              <a:rPr lang="hu-HU" sz="1600" b="1" dirty="0">
                <a:solidFill>
                  <a:prstClr val="black"/>
                </a:solidFill>
                <a:latin typeface="Cambria" pitchFamily="18" charset="0"/>
                <a:cs typeface="Times New Roman" pitchFamily="18" charset="0"/>
              </a:rPr>
              <a:t>eléri </a:t>
            </a:r>
            <a:r>
              <a:rPr lang="hu-HU" sz="1600" dirty="0">
                <a:solidFill>
                  <a:prstClr val="black"/>
                </a:solidFill>
                <a:latin typeface="Cambria" pitchFamily="18" charset="0"/>
                <a:cs typeface="Times New Roman" pitchFamily="18" charset="0"/>
              </a:rPr>
              <a:t>(2016. évben)</a:t>
            </a:r>
          </a:p>
          <a:p>
            <a:pPr marL="265176" lvl="0" indent="-265176" algn="just" eaLnBrk="1" fontAlgn="auto" hangingPunct="1">
              <a:spcAft>
                <a:spcPts val="0"/>
              </a:spcAft>
              <a:buClr>
                <a:srgbClr val="F07F09"/>
              </a:buClr>
              <a:buSzPct val="80000"/>
            </a:pPr>
            <a:r>
              <a:rPr lang="hu-HU" sz="1400" b="1" dirty="0">
                <a:solidFill>
                  <a:prstClr val="black"/>
                </a:solidFill>
                <a:latin typeface="Cambria" pitchFamily="18" charset="0"/>
                <a:cs typeface="Times New Roman" pitchFamily="18" charset="0"/>
              </a:rPr>
              <a:t>             </a:t>
            </a:r>
            <a:r>
              <a:rPr lang="hu-HU" sz="1400" b="1" dirty="0" smtClean="0">
                <a:solidFill>
                  <a:prstClr val="black"/>
                </a:solidFill>
                <a:latin typeface="Cambria" pitchFamily="18" charset="0"/>
                <a:cs typeface="Times New Roman" pitchFamily="18" charset="0"/>
              </a:rPr>
              <a:t>                                                                                           </a:t>
            </a:r>
          </a:p>
          <a:p>
            <a:pPr marL="265176" lvl="0" indent="-265176" algn="just" eaLnBrk="1" fontAlgn="auto" hangingPunct="1">
              <a:spcAft>
                <a:spcPts val="0"/>
              </a:spcAft>
              <a:buClr>
                <a:srgbClr val="F07F09"/>
              </a:buClr>
              <a:buSzPct val="80000"/>
            </a:pPr>
            <a:r>
              <a:rPr lang="hu-HU" sz="1400" b="1" dirty="0">
                <a:solidFill>
                  <a:prstClr val="black"/>
                </a:solidFill>
                <a:latin typeface="Cambria" pitchFamily="18" charset="0"/>
                <a:cs typeface="Times New Roman" pitchFamily="18" charset="0"/>
              </a:rPr>
              <a:t> </a:t>
            </a:r>
            <a:r>
              <a:rPr lang="hu-HU" sz="1400" b="1" dirty="0" smtClean="0">
                <a:solidFill>
                  <a:prstClr val="black"/>
                </a:solidFill>
                <a:latin typeface="Cambria" pitchFamily="18" charset="0"/>
                <a:cs typeface="Times New Roman" pitchFamily="18" charset="0"/>
              </a:rPr>
              <a:t>                                                                                                        nappali </a:t>
            </a:r>
            <a:r>
              <a:rPr lang="hu-HU" sz="1400" b="1" dirty="0">
                <a:solidFill>
                  <a:prstClr val="black"/>
                </a:solidFill>
                <a:latin typeface="Cambria" pitchFamily="18" charset="0"/>
                <a:cs typeface="Times New Roman" pitchFamily="18" charset="0"/>
              </a:rPr>
              <a:t>oktatás            esti  oktatás          levelező oktatás</a:t>
            </a:r>
          </a:p>
          <a:p>
            <a:pPr marL="265176" lvl="0" indent="-265176" algn="just" eaLnBrk="1" fontAlgn="auto" hangingPunct="1">
              <a:spcAft>
                <a:spcPts val="0"/>
              </a:spcAft>
              <a:buClr>
                <a:srgbClr val="F07F09"/>
              </a:buClr>
              <a:buSzPct val="80000"/>
            </a:pPr>
            <a:r>
              <a:rPr lang="hu-HU" sz="1400" b="1" dirty="0">
                <a:solidFill>
                  <a:prstClr val="black"/>
                </a:solidFill>
                <a:latin typeface="Cambria" pitchFamily="18" charset="0"/>
                <a:cs typeface="Times New Roman" pitchFamily="18" charset="0"/>
              </a:rPr>
              <a:t>                                                                                                            </a:t>
            </a:r>
            <a:r>
              <a:rPr lang="hu-HU" sz="1400" b="1" dirty="0" smtClean="0">
                <a:solidFill>
                  <a:prstClr val="black"/>
                </a:solidFill>
                <a:latin typeface="Cambria" pitchFamily="18" charset="0"/>
                <a:cs typeface="Times New Roman" pitchFamily="18" charset="0"/>
              </a:rPr>
              <a:t>       </a:t>
            </a:r>
            <a:r>
              <a:rPr lang="hu-HU" sz="1400" b="1" dirty="0">
                <a:solidFill>
                  <a:prstClr val="black"/>
                </a:solidFill>
                <a:latin typeface="Cambria" pitchFamily="18" charset="0"/>
                <a:cs typeface="Times New Roman" pitchFamily="18" charset="0"/>
              </a:rPr>
              <a:t>(100%)                       (60%)                         (20%)a)  </a:t>
            </a:r>
          </a:p>
          <a:p>
            <a:pPr marL="265176" lvl="0" indent="-265176" algn="just" eaLnBrk="1" fontAlgn="auto" hangingPunct="1">
              <a:spcAft>
                <a:spcPts val="0"/>
              </a:spcAft>
              <a:buClr>
                <a:srgbClr val="F07F09"/>
              </a:buClr>
              <a:buSzPct val="80000"/>
            </a:pPr>
            <a:r>
              <a:rPr lang="hu-HU" sz="1100" b="1" dirty="0">
                <a:solidFill>
                  <a:prstClr val="black"/>
                </a:solidFill>
                <a:latin typeface="Cambria" pitchFamily="18" charset="0"/>
                <a:cs typeface="Times New Roman" pitchFamily="18" charset="0"/>
              </a:rPr>
              <a:t>         </a:t>
            </a:r>
            <a:r>
              <a:rPr lang="hu-HU" sz="1100" dirty="0">
                <a:solidFill>
                  <a:prstClr val="black"/>
                </a:solidFill>
                <a:latin typeface="Cambria" pitchFamily="18" charset="0"/>
                <a:cs typeface="Times New Roman" pitchFamily="18" charset="0"/>
              </a:rPr>
              <a:t>a)     </a:t>
            </a:r>
            <a:r>
              <a:rPr lang="hu-HU" sz="1100" dirty="0" err="1">
                <a:solidFill>
                  <a:prstClr val="black"/>
                </a:solidFill>
                <a:latin typeface="Cambria" pitchFamily="18" charset="0"/>
                <a:cs typeface="Times New Roman" pitchFamily="18" charset="0"/>
              </a:rPr>
              <a:t>a</a:t>
            </a:r>
            <a:r>
              <a:rPr lang="hu-HU" sz="1100" dirty="0">
                <a:solidFill>
                  <a:prstClr val="black"/>
                </a:solidFill>
                <a:latin typeface="Cambria" pitchFamily="18" charset="0"/>
                <a:cs typeface="Times New Roman" pitchFamily="18" charset="0"/>
              </a:rPr>
              <a:t> </a:t>
            </a:r>
            <a:r>
              <a:rPr lang="hu-HU" sz="1100" b="1" dirty="0">
                <a:solidFill>
                  <a:prstClr val="black"/>
                </a:solidFill>
                <a:latin typeface="Cambria" pitchFamily="18" charset="0"/>
                <a:cs typeface="Times New Roman" pitchFamily="18" charset="0"/>
              </a:rPr>
              <a:t>nyolcvan százalékot</a:t>
            </a:r>
            <a:r>
              <a:rPr lang="hu-HU" sz="1100" dirty="0">
                <a:solidFill>
                  <a:prstClr val="black"/>
                </a:solidFill>
                <a:latin typeface="Cambria" pitchFamily="18" charset="0"/>
                <a:cs typeface="Times New Roman" pitchFamily="18" charset="0"/>
              </a:rPr>
              <a:t>, a minimálbér tizenöt százalékának 1,3-szerese,   (19,5%    21 645 Ft)    (11,7%    12 987 Ft)    (3,9%    4 329 Ft) </a:t>
            </a:r>
          </a:p>
          <a:p>
            <a:pPr marL="548640" lvl="1" indent="-201168" algn="just" eaLnBrk="1" fontAlgn="auto" hangingPunct="1">
              <a:spcAft>
                <a:spcPts val="0"/>
              </a:spcAft>
              <a:buClr>
                <a:srgbClr val="F07F09"/>
              </a:buClr>
              <a:buSzPct val="100000"/>
            </a:pPr>
            <a:r>
              <a:rPr lang="hu-HU" sz="1100" dirty="0">
                <a:solidFill>
                  <a:prstClr val="black"/>
                </a:solidFill>
                <a:latin typeface="Cambria" pitchFamily="18" charset="0"/>
                <a:cs typeface="Times New Roman" pitchFamily="18" charset="0"/>
              </a:rPr>
              <a:t>b)    a </a:t>
            </a:r>
            <a:r>
              <a:rPr lang="hu-HU" sz="1100" b="1" dirty="0">
                <a:solidFill>
                  <a:prstClr val="black"/>
                </a:solidFill>
                <a:latin typeface="Cambria" pitchFamily="18" charset="0"/>
                <a:cs typeface="Times New Roman" pitchFamily="18" charset="0"/>
              </a:rPr>
              <a:t>hetven százalékot</a:t>
            </a:r>
            <a:r>
              <a:rPr lang="hu-HU" sz="1100" dirty="0">
                <a:solidFill>
                  <a:prstClr val="black"/>
                </a:solidFill>
                <a:latin typeface="Cambria" pitchFamily="18" charset="0"/>
                <a:cs typeface="Times New Roman" pitchFamily="18" charset="0"/>
              </a:rPr>
              <a:t>, a minimálbér tizenöt százalékának 1,2-szerese,        (18 %      19 980 Ft)    (10,8%    11 988 Ft)    (3,6%    3 996 Ft) </a:t>
            </a:r>
          </a:p>
          <a:p>
            <a:pPr marL="548640" lvl="1" indent="-201168" algn="just" eaLnBrk="1" fontAlgn="auto" hangingPunct="1">
              <a:spcAft>
                <a:spcPts val="0"/>
              </a:spcAft>
              <a:buClr>
                <a:srgbClr val="F07F09"/>
              </a:buClr>
              <a:buSzPct val="100000"/>
            </a:pPr>
            <a:r>
              <a:rPr lang="hu-HU" sz="1100" dirty="0">
                <a:solidFill>
                  <a:prstClr val="black"/>
                </a:solidFill>
                <a:latin typeface="Cambria" pitchFamily="18" charset="0"/>
                <a:cs typeface="Times New Roman" pitchFamily="18" charset="0"/>
              </a:rPr>
              <a:t>c)    a </a:t>
            </a:r>
            <a:r>
              <a:rPr lang="hu-HU" sz="1100" b="1" dirty="0">
                <a:solidFill>
                  <a:prstClr val="black"/>
                </a:solidFill>
                <a:latin typeface="Cambria" pitchFamily="18" charset="0"/>
                <a:cs typeface="Times New Roman" pitchFamily="18" charset="0"/>
              </a:rPr>
              <a:t>hatvan százalékot</a:t>
            </a:r>
            <a:r>
              <a:rPr lang="hu-HU" sz="1100" dirty="0">
                <a:solidFill>
                  <a:prstClr val="black"/>
                </a:solidFill>
                <a:latin typeface="Cambria" pitchFamily="18" charset="0"/>
                <a:cs typeface="Times New Roman" pitchFamily="18" charset="0"/>
              </a:rPr>
              <a:t>, a minimálbér tizenöt százalékának 1,1-szerese,        (16,5%    18 315 Ft)    (  9,</a:t>
            </a:r>
            <a:r>
              <a:rPr lang="hu-HU" sz="1100" dirty="0" err="1">
                <a:solidFill>
                  <a:prstClr val="black"/>
                </a:solidFill>
                <a:latin typeface="Cambria" pitchFamily="18" charset="0"/>
                <a:cs typeface="Times New Roman" pitchFamily="18" charset="0"/>
              </a:rPr>
              <a:t>9</a:t>
            </a:r>
            <a:r>
              <a:rPr lang="hu-HU" sz="1100" dirty="0">
                <a:solidFill>
                  <a:prstClr val="black"/>
                </a:solidFill>
                <a:latin typeface="Cambria" pitchFamily="18" charset="0"/>
                <a:cs typeface="Times New Roman" pitchFamily="18" charset="0"/>
              </a:rPr>
              <a:t> %    10 989 Ft)    (3,3%    3 663 Ft) </a:t>
            </a:r>
          </a:p>
          <a:p>
            <a:pPr marL="548640" lvl="1" indent="-201168" algn="just" eaLnBrk="1" fontAlgn="auto" hangingPunct="1">
              <a:spcAft>
                <a:spcPts val="0"/>
              </a:spcAft>
              <a:buClr>
                <a:srgbClr val="F07F09"/>
              </a:buClr>
              <a:buSzPct val="100000"/>
            </a:pPr>
            <a:r>
              <a:rPr lang="hu-HU" sz="1100" dirty="0">
                <a:solidFill>
                  <a:prstClr val="black"/>
                </a:solidFill>
                <a:latin typeface="Cambria" pitchFamily="18" charset="0"/>
                <a:cs typeface="Times New Roman" pitchFamily="18" charset="0"/>
              </a:rPr>
              <a:t>d)   az </a:t>
            </a:r>
            <a:r>
              <a:rPr lang="hu-HU" sz="1100" b="1" dirty="0">
                <a:solidFill>
                  <a:prstClr val="black"/>
                </a:solidFill>
                <a:latin typeface="Cambria" pitchFamily="18" charset="0"/>
                <a:cs typeface="Times New Roman" pitchFamily="18" charset="0"/>
              </a:rPr>
              <a:t>ötven százalékot</a:t>
            </a:r>
            <a:r>
              <a:rPr lang="hu-HU" sz="1100" dirty="0">
                <a:solidFill>
                  <a:prstClr val="black"/>
                </a:solidFill>
                <a:latin typeface="Cambria" pitchFamily="18" charset="0"/>
                <a:cs typeface="Times New Roman" pitchFamily="18" charset="0"/>
              </a:rPr>
              <a:t>, a minimálbér tizenöt százaléka,                                       (15%       16 650 Ft)    (  9,0%        9 990 Ft)    (3,0%    3 330 Ft) </a:t>
            </a:r>
          </a:p>
          <a:p>
            <a:pPr marL="548640" lvl="1" indent="-201168" algn="just" eaLnBrk="1" fontAlgn="auto" hangingPunct="1">
              <a:spcAft>
                <a:spcPts val="0"/>
              </a:spcAft>
              <a:buClr>
                <a:srgbClr val="F07F09"/>
              </a:buClr>
              <a:buSzPct val="100000"/>
            </a:pPr>
            <a:r>
              <a:rPr lang="hu-HU" sz="1100" dirty="0">
                <a:solidFill>
                  <a:prstClr val="black"/>
                </a:solidFill>
                <a:latin typeface="Cambria" pitchFamily="18" charset="0"/>
                <a:cs typeface="Times New Roman" pitchFamily="18" charset="0"/>
              </a:rPr>
              <a:t>e)    a </a:t>
            </a:r>
            <a:r>
              <a:rPr lang="hu-HU" sz="1100" b="1" dirty="0">
                <a:solidFill>
                  <a:prstClr val="black"/>
                </a:solidFill>
                <a:latin typeface="Cambria" pitchFamily="18" charset="0"/>
                <a:cs typeface="Times New Roman" pitchFamily="18" charset="0"/>
              </a:rPr>
              <a:t>negyven</a:t>
            </a:r>
            <a:r>
              <a:rPr lang="hu-HU" sz="1100" dirty="0">
                <a:solidFill>
                  <a:prstClr val="black"/>
                </a:solidFill>
                <a:latin typeface="Cambria" pitchFamily="18" charset="0"/>
                <a:cs typeface="Times New Roman" pitchFamily="18" charset="0"/>
              </a:rPr>
              <a:t> </a:t>
            </a:r>
            <a:r>
              <a:rPr lang="hu-HU" sz="1100" b="1" dirty="0">
                <a:solidFill>
                  <a:prstClr val="black"/>
                </a:solidFill>
                <a:latin typeface="Cambria" pitchFamily="18" charset="0"/>
                <a:cs typeface="Times New Roman" pitchFamily="18" charset="0"/>
              </a:rPr>
              <a:t>százalékot</a:t>
            </a:r>
            <a:r>
              <a:rPr lang="hu-HU" sz="1100" dirty="0">
                <a:solidFill>
                  <a:prstClr val="black"/>
                </a:solidFill>
                <a:latin typeface="Cambria" pitchFamily="18" charset="0"/>
                <a:cs typeface="Times New Roman" pitchFamily="18" charset="0"/>
              </a:rPr>
              <a:t>, a minimálbér tizenöt százalékának 0,9-szerese,     (13,5%    14 985 Ft)    (  8,1%        8 991 Ft)    (2,7%    2 997 Ft) </a:t>
            </a:r>
          </a:p>
          <a:p>
            <a:pPr marL="548640" lvl="1" indent="-201168" algn="just" eaLnBrk="1" fontAlgn="auto" hangingPunct="1">
              <a:spcAft>
                <a:spcPts val="0"/>
              </a:spcAft>
              <a:buClr>
                <a:srgbClr val="F07F09"/>
              </a:buClr>
              <a:buSzPct val="100000"/>
            </a:pPr>
            <a:r>
              <a:rPr lang="hu-HU" sz="1100" dirty="0">
                <a:solidFill>
                  <a:prstClr val="black"/>
                </a:solidFill>
                <a:latin typeface="Cambria" pitchFamily="18" charset="0"/>
                <a:cs typeface="Times New Roman" pitchFamily="18" charset="0"/>
              </a:rPr>
              <a:t>f)     a </a:t>
            </a:r>
            <a:r>
              <a:rPr lang="hu-HU" sz="1100" b="1" dirty="0">
                <a:solidFill>
                  <a:prstClr val="black"/>
                </a:solidFill>
                <a:latin typeface="Cambria" pitchFamily="18" charset="0"/>
                <a:cs typeface="Times New Roman" pitchFamily="18" charset="0"/>
              </a:rPr>
              <a:t>harminc</a:t>
            </a:r>
            <a:r>
              <a:rPr lang="hu-HU" sz="1100" dirty="0">
                <a:solidFill>
                  <a:prstClr val="black"/>
                </a:solidFill>
                <a:latin typeface="Cambria" pitchFamily="18" charset="0"/>
                <a:cs typeface="Times New Roman" pitchFamily="18" charset="0"/>
              </a:rPr>
              <a:t> </a:t>
            </a:r>
            <a:r>
              <a:rPr lang="hu-HU" sz="1100" b="1" dirty="0">
                <a:solidFill>
                  <a:prstClr val="black"/>
                </a:solidFill>
                <a:latin typeface="Cambria" pitchFamily="18" charset="0"/>
                <a:cs typeface="Times New Roman" pitchFamily="18" charset="0"/>
              </a:rPr>
              <a:t>százalékot</a:t>
            </a:r>
            <a:r>
              <a:rPr lang="hu-HU" sz="1100" dirty="0">
                <a:solidFill>
                  <a:prstClr val="black"/>
                </a:solidFill>
                <a:latin typeface="Cambria" pitchFamily="18" charset="0"/>
                <a:cs typeface="Times New Roman" pitchFamily="18" charset="0"/>
              </a:rPr>
              <a:t>, a minimálbér tizenöt százalékának 0,8-szerese,     (12%       13 320 Ft)    (  7,2%        7 992 Ft)    (2,4%    2 664 Ft) </a:t>
            </a:r>
          </a:p>
          <a:p>
            <a:pPr marL="548640" lvl="1" indent="-201168" algn="just" eaLnBrk="1" fontAlgn="auto" hangingPunct="1">
              <a:spcAft>
                <a:spcPts val="0"/>
              </a:spcAft>
              <a:buClr>
                <a:srgbClr val="F07F09"/>
              </a:buClr>
              <a:buSzPct val="100000"/>
            </a:pPr>
            <a:r>
              <a:rPr lang="hu-HU" sz="1100" dirty="0">
                <a:solidFill>
                  <a:prstClr val="black"/>
                </a:solidFill>
                <a:latin typeface="Cambria" pitchFamily="18" charset="0"/>
                <a:cs typeface="Times New Roman" pitchFamily="18" charset="0"/>
              </a:rPr>
              <a:t>g)    a </a:t>
            </a:r>
            <a:r>
              <a:rPr lang="hu-HU" sz="1100" b="1" dirty="0">
                <a:solidFill>
                  <a:prstClr val="black"/>
                </a:solidFill>
                <a:latin typeface="Cambria" pitchFamily="18" charset="0"/>
                <a:cs typeface="Times New Roman" pitchFamily="18" charset="0"/>
              </a:rPr>
              <a:t>húsz</a:t>
            </a:r>
            <a:r>
              <a:rPr lang="hu-HU" sz="1100" dirty="0">
                <a:solidFill>
                  <a:prstClr val="black"/>
                </a:solidFill>
                <a:latin typeface="Cambria" pitchFamily="18" charset="0"/>
                <a:cs typeface="Times New Roman" pitchFamily="18" charset="0"/>
              </a:rPr>
              <a:t> </a:t>
            </a:r>
            <a:r>
              <a:rPr lang="hu-HU" sz="1100" b="1" dirty="0">
                <a:solidFill>
                  <a:prstClr val="black"/>
                </a:solidFill>
                <a:latin typeface="Cambria" pitchFamily="18" charset="0"/>
                <a:cs typeface="Times New Roman" pitchFamily="18" charset="0"/>
              </a:rPr>
              <a:t>százalékot</a:t>
            </a:r>
            <a:r>
              <a:rPr lang="hu-HU" sz="1100" dirty="0">
                <a:solidFill>
                  <a:prstClr val="black"/>
                </a:solidFill>
                <a:latin typeface="Cambria" pitchFamily="18" charset="0"/>
                <a:cs typeface="Times New Roman" pitchFamily="18" charset="0"/>
              </a:rPr>
              <a:t>, a minimálbér tizenöt százalékának 0,7-szerese,             (10,5%    11 655 Ft)    (  6,3%        6 993 Ft)    (2,1%    2 331 Ft) </a:t>
            </a:r>
          </a:p>
          <a:p>
            <a:pPr marL="265176" lvl="0" indent="-265176" algn="just" eaLnBrk="1" fontAlgn="auto" hangingPunct="1">
              <a:spcAft>
                <a:spcPts val="0"/>
              </a:spcAft>
              <a:buClr>
                <a:srgbClr val="F07F09"/>
              </a:buClr>
              <a:buSzPct val="80000"/>
            </a:pPr>
            <a:endParaRPr lang="hu-HU" sz="1100" dirty="0">
              <a:solidFill>
                <a:prstClr val="black"/>
              </a:solidFill>
              <a:latin typeface="Cambria" pitchFamily="18" charset="0"/>
              <a:cs typeface="Times New Roman" pitchFamily="18" charset="0"/>
            </a:endParaRPr>
          </a:p>
          <a:p>
            <a:pPr marL="265176" lvl="0" indent="-265176" algn="just" eaLnBrk="1" fontAlgn="auto" hangingPunct="1">
              <a:spcAft>
                <a:spcPts val="0"/>
              </a:spcAft>
              <a:buClr>
                <a:srgbClr val="F07F09"/>
              </a:buClr>
              <a:buSzPct val="80000"/>
            </a:pPr>
            <a:r>
              <a:rPr lang="hu-HU" sz="1400" dirty="0">
                <a:solidFill>
                  <a:prstClr val="black"/>
                </a:solidFill>
                <a:latin typeface="Cambria" pitchFamily="18" charset="0"/>
                <a:cs typeface="Times New Roman" pitchFamily="18" charset="0"/>
              </a:rPr>
              <a:t>	</a:t>
            </a:r>
            <a:r>
              <a:rPr lang="hu-HU" sz="1600" dirty="0">
                <a:solidFill>
                  <a:prstClr val="black"/>
                </a:solidFill>
                <a:latin typeface="Cambria" pitchFamily="18" charset="0"/>
                <a:cs typeface="Times New Roman" pitchFamily="18" charset="0"/>
              </a:rPr>
              <a:t>a tanulmányi kötelezettségének </a:t>
            </a:r>
            <a:r>
              <a:rPr lang="hu-HU" sz="1600" b="1" dirty="0">
                <a:solidFill>
                  <a:prstClr val="black"/>
                </a:solidFill>
                <a:latin typeface="Cambria" pitchFamily="18" charset="0"/>
                <a:cs typeface="Times New Roman" pitchFamily="18" charset="0"/>
              </a:rPr>
              <a:t>eredményesen eleget </a:t>
            </a:r>
            <a:r>
              <a:rPr lang="hu-HU" sz="1600" dirty="0">
                <a:solidFill>
                  <a:prstClr val="black"/>
                </a:solidFill>
                <a:latin typeface="Cambria" pitchFamily="18" charset="0"/>
                <a:cs typeface="Times New Roman" pitchFamily="18" charset="0"/>
              </a:rPr>
              <a:t>tett tanuló pénzbeli juttatását a szakképzési évfolyam további féléveiben a </a:t>
            </a:r>
            <a:r>
              <a:rPr lang="hu-HU" sz="1600" b="1" dirty="0">
                <a:solidFill>
                  <a:prstClr val="black"/>
                </a:solidFill>
                <a:latin typeface="Cambria" pitchFamily="18" charset="0"/>
                <a:cs typeface="Times New Roman" pitchFamily="18" charset="0"/>
              </a:rPr>
              <a:t>tanulószerződésben meghatározott szempontok </a:t>
            </a:r>
            <a:r>
              <a:rPr lang="hu-HU" sz="1600" dirty="0">
                <a:solidFill>
                  <a:prstClr val="black"/>
                </a:solidFill>
                <a:latin typeface="Cambria" pitchFamily="18" charset="0"/>
                <a:cs typeface="Times New Roman" pitchFamily="18" charset="0"/>
              </a:rPr>
              <a:t>figyelembevételével </a:t>
            </a:r>
            <a:r>
              <a:rPr lang="hu-HU" sz="1600" b="1" dirty="0">
                <a:solidFill>
                  <a:prstClr val="black"/>
                </a:solidFill>
                <a:latin typeface="Cambria" pitchFamily="18" charset="0"/>
                <a:cs typeface="Times New Roman" pitchFamily="18" charset="0"/>
              </a:rPr>
              <a:t>emelni kell</a:t>
            </a:r>
            <a:r>
              <a:rPr lang="hu-HU" sz="1600" dirty="0">
                <a:solidFill>
                  <a:prstClr val="black"/>
                </a:solidFill>
                <a:latin typeface="Cambria" pitchFamily="18" charset="0"/>
                <a:cs typeface="Times New Roman" pitchFamily="18" charset="0"/>
              </a:rPr>
              <a:t>, a tanuló </a:t>
            </a:r>
            <a:r>
              <a:rPr lang="hu-HU" sz="1600" u="sng" dirty="0">
                <a:solidFill>
                  <a:prstClr val="black"/>
                </a:solidFill>
                <a:latin typeface="Cambria" pitchFamily="18" charset="0"/>
                <a:cs typeface="Times New Roman" pitchFamily="18" charset="0"/>
              </a:rPr>
              <a:t>tanulmányi előmenetelének</a:t>
            </a:r>
            <a:r>
              <a:rPr lang="hu-HU" sz="1600" dirty="0">
                <a:solidFill>
                  <a:prstClr val="black"/>
                </a:solidFill>
                <a:latin typeface="Cambria" pitchFamily="18" charset="0"/>
                <a:cs typeface="Times New Roman" pitchFamily="18" charset="0"/>
              </a:rPr>
              <a:t>, a </a:t>
            </a:r>
            <a:r>
              <a:rPr lang="hu-HU" sz="1600" u="sng" dirty="0">
                <a:solidFill>
                  <a:prstClr val="black"/>
                </a:solidFill>
                <a:latin typeface="Cambria" pitchFamily="18" charset="0"/>
                <a:cs typeface="Times New Roman" pitchFamily="18" charset="0"/>
              </a:rPr>
              <a:t>gyakorlati képzés során nyújtott teljesítményének </a:t>
            </a:r>
            <a:r>
              <a:rPr lang="hu-HU" sz="1600" dirty="0">
                <a:solidFill>
                  <a:prstClr val="black"/>
                </a:solidFill>
                <a:latin typeface="Cambria" pitchFamily="18" charset="0"/>
                <a:cs typeface="Times New Roman" pitchFamily="18" charset="0"/>
              </a:rPr>
              <a:t>és </a:t>
            </a:r>
            <a:r>
              <a:rPr lang="hu-HU" sz="1600" u="sng" dirty="0">
                <a:solidFill>
                  <a:prstClr val="black"/>
                </a:solidFill>
                <a:latin typeface="Cambria" pitchFamily="18" charset="0"/>
                <a:cs typeface="Times New Roman" pitchFamily="18" charset="0"/>
              </a:rPr>
              <a:t>szorgalmának</a:t>
            </a:r>
            <a:r>
              <a:rPr lang="hu-HU" sz="1600" b="1" dirty="0">
                <a:solidFill>
                  <a:prstClr val="black"/>
                </a:solidFill>
                <a:latin typeface="Cambria" pitchFamily="18" charset="0"/>
                <a:cs typeface="Times New Roman" pitchFamily="18" charset="0"/>
              </a:rPr>
              <a:t> figyelembevételével.</a:t>
            </a:r>
          </a:p>
        </p:txBody>
      </p:sp>
    </p:spTree>
    <p:extLst>
      <p:ext uri="{BB962C8B-B14F-4D97-AF65-F5344CB8AC3E}">
        <p14:creationId xmlns:p14="http://schemas.microsoft.com/office/powerpoint/2010/main" xmlns="" val="3479220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55576" y="116632"/>
            <a:ext cx="7200800" cy="95410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hu-HU" sz="28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Cambria" pitchFamily="18" charset="0"/>
                <a:ea typeface="+mj-ea"/>
                <a:cs typeface="Times New Roman" pitchFamily="18" charset="0"/>
              </a:rPr>
              <a:t>Tanulószerződés  - </a:t>
            </a:r>
            <a:r>
              <a:rPr kumimoji="0" lang="hu-HU" sz="2800" b="1" i="0" u="none" strike="noStrike" kern="0" cap="none" spc="0" normalizeH="0" baseline="0" noProof="0" dirty="0" err="1" smtClean="0">
                <a:ln>
                  <a:noFill/>
                </a:ln>
                <a:solidFill>
                  <a:srgbClr val="323232">
                    <a:satMod val="130000"/>
                  </a:srgbClr>
                </a:solidFill>
                <a:effectLst>
                  <a:outerShdw blurRad="53975" dist="22860" dir="5400000" algn="tl" rotWithShape="0">
                    <a:srgbClr val="000000">
                      <a:alpha val="55000"/>
                    </a:srgbClr>
                  </a:outerShdw>
                </a:effectLst>
                <a:uLnTx/>
                <a:uFillTx/>
                <a:latin typeface="Cambria" pitchFamily="18" charset="0"/>
                <a:ea typeface="+mj-ea"/>
                <a:cs typeface="Times New Roman" pitchFamily="18" charset="0"/>
              </a:rPr>
              <a:t>Szhj-t</a:t>
            </a:r>
            <a:r>
              <a:rPr kumimoji="0" lang="hu-HU" sz="28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Cambria" pitchFamily="18" charset="0"/>
                <a:ea typeface="+mj-ea"/>
                <a:cs typeface="Times New Roman" pitchFamily="18" charset="0"/>
              </a:rPr>
              <a:t> csökkentő tétel mértéke</a:t>
            </a:r>
            <a:endParaRPr kumimoji="0" lang="hu-HU" sz="1800" b="0" i="0" u="none" strike="noStrike" kern="0" cap="none" spc="0" normalizeH="0" baseline="0" noProof="0" dirty="0" smtClean="0">
              <a:ln>
                <a:noFill/>
              </a:ln>
              <a:solidFill>
                <a:sysClr val="windowText" lastClr="000000"/>
              </a:solidFill>
              <a:effectLst/>
              <a:uLnTx/>
              <a:uFillTx/>
            </a:endParaRPr>
          </a:p>
        </p:txBody>
      </p:sp>
      <p:sp>
        <p:nvSpPr>
          <p:cNvPr id="3" name="Téglalap 2"/>
          <p:cNvSpPr/>
          <p:nvPr/>
        </p:nvSpPr>
        <p:spPr>
          <a:xfrm>
            <a:off x="395536" y="1070739"/>
            <a:ext cx="8424936" cy="55168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65176" lvl="0" indent="-265176" algn="just" eaLnBrk="1" fontAlgn="auto" hangingPunct="1">
              <a:spcBef>
                <a:spcPts val="250"/>
              </a:spcBef>
              <a:spcAft>
                <a:spcPts val="0"/>
              </a:spcAft>
              <a:buClr>
                <a:srgbClr val="F07F09"/>
              </a:buClr>
              <a:buSzPct val="80000"/>
            </a:pPr>
            <a:r>
              <a:rPr lang="hu-HU" sz="2000" dirty="0">
                <a:solidFill>
                  <a:prstClr val="black"/>
                </a:solidFill>
                <a:latin typeface="Cambria" pitchFamily="18" charset="0"/>
                <a:cs typeface="Times New Roman" pitchFamily="18" charset="0"/>
              </a:rPr>
              <a:t>Az alapcsökkentő tétel éves összege - ha a tanulószerződés hatálya a tárgyév teljes időtartamára fennáll - tanulónként az </a:t>
            </a:r>
            <a:r>
              <a:rPr lang="hu-HU" sz="2000" dirty="0" err="1">
                <a:solidFill>
                  <a:prstClr val="black"/>
                </a:solidFill>
                <a:latin typeface="Cambria" pitchFamily="18" charset="0"/>
                <a:cs typeface="Times New Roman" pitchFamily="18" charset="0"/>
              </a:rPr>
              <a:t>alapnormatíva</a:t>
            </a:r>
            <a:r>
              <a:rPr lang="hu-HU" sz="2000" dirty="0">
                <a:solidFill>
                  <a:prstClr val="black"/>
                </a:solidFill>
                <a:latin typeface="Cambria" pitchFamily="18" charset="0"/>
                <a:cs typeface="Times New Roman" pitchFamily="18" charset="0"/>
              </a:rPr>
              <a:t>  (453 000 Ft) összegének és a tanulószerződésben megnevezett szakképesítéshez tartozó,</a:t>
            </a:r>
          </a:p>
          <a:p>
            <a:pPr marL="265176" lvl="0" indent="-265176" algn="just" eaLnBrk="1" fontAlgn="auto" hangingPunct="1">
              <a:spcBef>
                <a:spcPts val="250"/>
              </a:spcBef>
              <a:spcAft>
                <a:spcPts val="0"/>
              </a:spcAft>
              <a:buClr>
                <a:srgbClr val="F07F09"/>
              </a:buClr>
              <a:buSzPct val="80000"/>
            </a:pPr>
            <a:r>
              <a:rPr lang="hu-HU" sz="2000" i="1" dirty="0">
                <a:solidFill>
                  <a:prstClr val="black"/>
                </a:solidFill>
                <a:latin typeface="Cambria" pitchFamily="18" charset="0"/>
                <a:cs typeface="Times New Roman" pitchFamily="18" charset="0"/>
              </a:rPr>
              <a:t>a</a:t>
            </a:r>
            <a:r>
              <a:rPr lang="hu-HU" sz="2000" dirty="0">
                <a:solidFill>
                  <a:prstClr val="black"/>
                </a:solidFill>
                <a:latin typeface="Cambria" pitchFamily="18" charset="0"/>
                <a:cs typeface="Times New Roman" pitchFamily="18" charset="0"/>
              </a:rPr>
              <a:t>) </a:t>
            </a:r>
            <a:r>
              <a:rPr lang="hu-HU" sz="2000" dirty="0" err="1">
                <a:solidFill>
                  <a:prstClr val="black"/>
                </a:solidFill>
                <a:latin typeface="Cambria" pitchFamily="18" charset="0"/>
                <a:cs typeface="Times New Roman" pitchFamily="18" charset="0"/>
              </a:rPr>
              <a:t>a</a:t>
            </a:r>
            <a:r>
              <a:rPr lang="hu-HU" sz="2000" dirty="0">
                <a:solidFill>
                  <a:prstClr val="black"/>
                </a:solidFill>
                <a:latin typeface="Cambria" pitchFamily="18" charset="0"/>
                <a:cs typeface="Times New Roman" pitchFamily="18" charset="0"/>
              </a:rPr>
              <a:t> szakképzésről szóló 1993. évi LXXVI. törvény alapján indított szakképzés esetében az R. 1. mellékletben meghatározott szakképesítésenkénti súlyszorzó szorzata,</a:t>
            </a:r>
          </a:p>
          <a:p>
            <a:pPr marL="265176" lvl="0" indent="-265176" algn="just" eaLnBrk="1" fontAlgn="auto" hangingPunct="1">
              <a:spcBef>
                <a:spcPts val="250"/>
              </a:spcBef>
              <a:spcAft>
                <a:spcPts val="0"/>
              </a:spcAft>
              <a:buClr>
                <a:srgbClr val="F07F09"/>
              </a:buClr>
              <a:buSzPct val="80000"/>
            </a:pPr>
            <a:r>
              <a:rPr lang="hu-HU" sz="2000" dirty="0">
                <a:solidFill>
                  <a:prstClr val="black"/>
                </a:solidFill>
                <a:latin typeface="Cambria" pitchFamily="18" charset="0"/>
                <a:cs typeface="Times New Roman" pitchFamily="18" charset="0"/>
              </a:rPr>
              <a:t>b) az </a:t>
            </a:r>
            <a:r>
              <a:rPr lang="hu-HU" sz="2000" dirty="0" err="1">
                <a:solidFill>
                  <a:prstClr val="black"/>
                </a:solidFill>
                <a:latin typeface="Cambria" pitchFamily="18" charset="0"/>
                <a:cs typeface="Times New Roman" pitchFamily="18" charset="0"/>
              </a:rPr>
              <a:t>sztv</a:t>
            </a:r>
            <a:r>
              <a:rPr lang="hu-HU" sz="2000" dirty="0">
                <a:solidFill>
                  <a:prstClr val="black"/>
                </a:solidFill>
                <a:latin typeface="Cambria" pitchFamily="18" charset="0"/>
                <a:cs typeface="Times New Roman" pitchFamily="18" charset="0"/>
              </a:rPr>
              <a:t>. alapján indított</a:t>
            </a:r>
          </a:p>
          <a:p>
            <a:pPr marL="265176" lvl="0" indent="-265176" algn="just" eaLnBrk="1" fontAlgn="auto" hangingPunct="1">
              <a:spcBef>
                <a:spcPts val="250"/>
              </a:spcBef>
              <a:spcAft>
                <a:spcPts val="0"/>
              </a:spcAft>
              <a:buClr>
                <a:srgbClr val="F07F09"/>
              </a:buClr>
              <a:buSzPct val="80000"/>
            </a:pPr>
            <a:r>
              <a:rPr lang="hu-HU" sz="2000" i="1" dirty="0">
                <a:solidFill>
                  <a:prstClr val="black"/>
                </a:solidFill>
                <a:latin typeface="Cambria" pitchFamily="18" charset="0"/>
                <a:cs typeface="Times New Roman" pitchFamily="18" charset="0"/>
              </a:rPr>
              <a:t>	</a:t>
            </a:r>
            <a:r>
              <a:rPr lang="hu-HU" sz="2000" i="1" dirty="0" err="1">
                <a:solidFill>
                  <a:prstClr val="black"/>
                </a:solidFill>
                <a:latin typeface="Cambria" pitchFamily="18" charset="0"/>
                <a:cs typeface="Times New Roman" pitchFamily="18" charset="0"/>
              </a:rPr>
              <a:t>ba</a:t>
            </a:r>
            <a:r>
              <a:rPr lang="hu-HU" sz="2000" i="1" dirty="0">
                <a:solidFill>
                  <a:prstClr val="black"/>
                </a:solidFill>
                <a:latin typeface="Cambria" pitchFamily="18" charset="0"/>
                <a:cs typeface="Times New Roman" pitchFamily="18" charset="0"/>
              </a:rPr>
              <a:t>) nappali rendszerű iskolai oktatás és a nappali oktatás munkarendje szerint folyó felnőttoktatás esetében az R. 2. mellékletben meghatározott szakképesítésenkénti súlyszorzó szorzata, </a:t>
            </a:r>
          </a:p>
          <a:p>
            <a:pPr marL="265176" lvl="0" indent="-265176" algn="just" eaLnBrk="1" fontAlgn="auto" hangingPunct="1">
              <a:spcBef>
                <a:spcPts val="250"/>
              </a:spcBef>
              <a:spcAft>
                <a:spcPts val="0"/>
              </a:spcAft>
              <a:buClr>
                <a:srgbClr val="F07F09"/>
              </a:buClr>
              <a:buSzPct val="80000"/>
            </a:pPr>
            <a:r>
              <a:rPr lang="hu-HU" sz="2000" i="1" dirty="0">
                <a:solidFill>
                  <a:prstClr val="black"/>
                </a:solidFill>
                <a:latin typeface="Cambria" pitchFamily="18" charset="0"/>
                <a:cs typeface="Times New Roman" pitchFamily="18" charset="0"/>
              </a:rPr>
              <a:t>	</a:t>
            </a:r>
            <a:r>
              <a:rPr lang="hu-HU" sz="2000" i="1" dirty="0" err="1">
                <a:solidFill>
                  <a:prstClr val="black"/>
                </a:solidFill>
                <a:latin typeface="Cambria" pitchFamily="18" charset="0"/>
                <a:cs typeface="Times New Roman" pitchFamily="18" charset="0"/>
              </a:rPr>
              <a:t>bb</a:t>
            </a:r>
            <a:r>
              <a:rPr lang="hu-HU" sz="2000" i="1" dirty="0">
                <a:solidFill>
                  <a:prstClr val="black"/>
                </a:solidFill>
                <a:latin typeface="Cambria" pitchFamily="18" charset="0"/>
                <a:cs typeface="Times New Roman" pitchFamily="18" charset="0"/>
              </a:rPr>
              <a:t>) esti oktatás munkarendje szerint folyó felnőttoktatás esetében az R. 2. mellékletben meghatározott szakképesítésenkénti súlyszorzó szorzatának </a:t>
            </a:r>
            <a:r>
              <a:rPr lang="hu-HU" sz="2000" b="1" i="1" dirty="0">
                <a:solidFill>
                  <a:prstClr val="black"/>
                </a:solidFill>
                <a:latin typeface="Cambria" pitchFamily="18" charset="0"/>
                <a:cs typeface="Times New Roman" pitchFamily="18" charset="0"/>
              </a:rPr>
              <a:t>60%-a,</a:t>
            </a:r>
          </a:p>
          <a:p>
            <a:pPr marL="265176" lvl="0" indent="-265176" algn="just" eaLnBrk="1" fontAlgn="auto" hangingPunct="1">
              <a:spcBef>
                <a:spcPts val="250"/>
              </a:spcBef>
              <a:spcAft>
                <a:spcPts val="0"/>
              </a:spcAft>
              <a:buClr>
                <a:srgbClr val="F07F09"/>
              </a:buClr>
              <a:buSzPct val="80000"/>
            </a:pPr>
            <a:r>
              <a:rPr lang="hu-HU" sz="2000" i="1" dirty="0">
                <a:solidFill>
                  <a:prstClr val="black"/>
                </a:solidFill>
                <a:latin typeface="Cambria" pitchFamily="18" charset="0"/>
                <a:cs typeface="Times New Roman" pitchFamily="18" charset="0"/>
              </a:rPr>
              <a:t>	</a:t>
            </a:r>
            <a:r>
              <a:rPr lang="hu-HU" sz="2000" i="1" dirty="0" err="1">
                <a:solidFill>
                  <a:prstClr val="black"/>
                </a:solidFill>
                <a:latin typeface="Cambria" pitchFamily="18" charset="0"/>
                <a:cs typeface="Times New Roman" pitchFamily="18" charset="0"/>
              </a:rPr>
              <a:t>bc</a:t>
            </a:r>
            <a:r>
              <a:rPr lang="hu-HU" sz="2000" i="1" dirty="0">
                <a:solidFill>
                  <a:prstClr val="black"/>
                </a:solidFill>
                <a:latin typeface="Cambria" pitchFamily="18" charset="0"/>
                <a:cs typeface="Times New Roman" pitchFamily="18" charset="0"/>
              </a:rPr>
              <a:t>) levelező oktatás munkarendje szerint folyó felnőttoktatás esetében az R. 2. mellékletben meghatározott szakképesítésenkénti súlyszorzó szorzatának </a:t>
            </a:r>
            <a:r>
              <a:rPr lang="hu-HU" sz="2000" b="1" i="1" dirty="0">
                <a:solidFill>
                  <a:prstClr val="black"/>
                </a:solidFill>
                <a:latin typeface="Cambria" pitchFamily="18" charset="0"/>
                <a:cs typeface="Times New Roman" pitchFamily="18" charset="0"/>
              </a:rPr>
              <a:t>20%-a.</a:t>
            </a:r>
          </a:p>
        </p:txBody>
      </p:sp>
    </p:spTree>
    <p:extLst>
      <p:ext uri="{BB962C8B-B14F-4D97-AF65-F5344CB8AC3E}">
        <p14:creationId xmlns:p14="http://schemas.microsoft.com/office/powerpoint/2010/main" xmlns="" val="3776855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683568" y="260648"/>
            <a:ext cx="7416824" cy="1077218"/>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hu-HU" sz="32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Hallgató képzése </a:t>
            </a:r>
            <a:br>
              <a:rPr kumimoji="0" lang="hu-HU" sz="32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br>
            <a:r>
              <a:rPr kumimoji="0" lang="hu-HU" sz="32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Együttműködési megállapodás</a:t>
            </a:r>
            <a:endParaRPr kumimoji="0" lang="hu-HU" sz="3200" b="0" i="0" u="none" strike="noStrike" kern="0" cap="none" spc="0" normalizeH="0" baseline="0" noProof="0" dirty="0" smtClean="0">
              <a:ln>
                <a:noFill/>
              </a:ln>
              <a:solidFill>
                <a:sysClr val="windowText" lastClr="000000"/>
              </a:solidFill>
              <a:effectLst/>
              <a:uLnTx/>
              <a:uFillTx/>
            </a:endParaRPr>
          </a:p>
        </p:txBody>
      </p:sp>
      <p:sp>
        <p:nvSpPr>
          <p:cNvPr id="3" name="Téglalap 2"/>
          <p:cNvSpPr/>
          <p:nvPr/>
        </p:nvSpPr>
        <p:spPr>
          <a:xfrm>
            <a:off x="251520" y="1628800"/>
            <a:ext cx="8712968" cy="494789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65176" lvl="0" indent="-265176" algn="just" eaLnBrk="1" fontAlgn="auto" hangingPunct="1">
              <a:lnSpc>
                <a:spcPct val="110000"/>
              </a:lnSpc>
              <a:spcAft>
                <a:spcPts val="0"/>
              </a:spcAft>
              <a:buClr>
                <a:srgbClr val="F07F09"/>
              </a:buClr>
              <a:buSzPct val="80000"/>
            </a:pPr>
            <a:r>
              <a:rPr lang="hu-HU" sz="1600" dirty="0">
                <a:solidFill>
                  <a:prstClr val="black"/>
                </a:solidFill>
                <a:latin typeface="Times New Roman" pitchFamily="18" charset="0"/>
                <a:cs typeface="Times New Roman" pitchFamily="18" charset="0"/>
              </a:rPr>
              <a:t>A felsőoktatási intézmény és a szakmai gyakorlóhely együttműködési megállapodást köthet a felsőoktatási intézmény hallgatóinak szakmai gyakorlata biztosítására.</a:t>
            </a:r>
          </a:p>
          <a:p>
            <a:pPr marL="265176" lvl="0" indent="-265176" algn="just" eaLnBrk="1" fontAlgn="auto" hangingPunct="1">
              <a:lnSpc>
                <a:spcPct val="110000"/>
              </a:lnSpc>
              <a:spcAft>
                <a:spcPts val="0"/>
              </a:spcAft>
              <a:buClr>
                <a:srgbClr val="F07F09"/>
              </a:buClr>
              <a:buSzPct val="80000"/>
              <a:buFont typeface="Wingdings 2"/>
              <a:buChar char=""/>
            </a:pPr>
            <a:endParaRPr lang="hu-HU" sz="1600" dirty="0">
              <a:solidFill>
                <a:prstClr val="black"/>
              </a:solidFill>
              <a:latin typeface="Times New Roman" pitchFamily="18" charset="0"/>
              <a:cs typeface="Times New Roman" pitchFamily="18" charset="0"/>
            </a:endParaRPr>
          </a:p>
          <a:p>
            <a:pPr marL="265176" lvl="0" indent="-265176" algn="just" eaLnBrk="1" fontAlgn="auto" hangingPunct="1">
              <a:lnSpc>
                <a:spcPct val="110000"/>
              </a:lnSpc>
              <a:spcAft>
                <a:spcPts val="0"/>
              </a:spcAft>
              <a:buClr>
                <a:srgbClr val="F07F09"/>
              </a:buClr>
              <a:buSzPct val="80000"/>
            </a:pPr>
            <a:r>
              <a:rPr lang="hu-HU" sz="1600" dirty="0">
                <a:solidFill>
                  <a:prstClr val="black"/>
                </a:solidFill>
                <a:latin typeface="Times New Roman" pitchFamily="18" charset="0"/>
                <a:cs typeface="Times New Roman" pitchFamily="18" charset="0"/>
              </a:rPr>
              <a:t>	Az együttműködési megállapodást </a:t>
            </a:r>
            <a:r>
              <a:rPr lang="hu-HU" sz="1600" b="1" dirty="0">
                <a:solidFill>
                  <a:prstClr val="black"/>
                </a:solidFill>
                <a:latin typeface="Times New Roman" pitchFamily="18" charset="0"/>
                <a:cs typeface="Times New Roman" pitchFamily="18" charset="0"/>
              </a:rPr>
              <a:t>meg kell kötni</a:t>
            </a:r>
            <a:r>
              <a:rPr lang="hu-HU" sz="1600" dirty="0">
                <a:solidFill>
                  <a:prstClr val="black"/>
                </a:solidFill>
                <a:latin typeface="Times New Roman" pitchFamily="18" charset="0"/>
                <a:cs typeface="Times New Roman" pitchFamily="18" charset="0"/>
              </a:rPr>
              <a:t>, a gyakorlat igényes szak esetében.</a:t>
            </a:r>
          </a:p>
          <a:p>
            <a:pPr marL="265176" lvl="0" indent="-265176" algn="just" eaLnBrk="1" fontAlgn="auto" hangingPunct="1">
              <a:lnSpc>
                <a:spcPct val="110000"/>
              </a:lnSpc>
              <a:spcAft>
                <a:spcPts val="0"/>
              </a:spcAft>
              <a:buClr>
                <a:srgbClr val="F07F09"/>
              </a:buClr>
              <a:buSzPct val="80000"/>
              <a:buFont typeface="Wingdings 2"/>
              <a:buChar char=""/>
            </a:pPr>
            <a:endParaRPr lang="hu-HU" sz="1600" dirty="0">
              <a:solidFill>
                <a:prstClr val="black"/>
              </a:solidFill>
              <a:latin typeface="Times New Roman" pitchFamily="18" charset="0"/>
              <a:cs typeface="Times New Roman" pitchFamily="18" charset="0"/>
            </a:endParaRPr>
          </a:p>
          <a:p>
            <a:pPr marL="265176" lvl="0" indent="-265176" algn="just" eaLnBrk="1" fontAlgn="auto" hangingPunct="1">
              <a:lnSpc>
                <a:spcPct val="110000"/>
              </a:lnSpc>
              <a:spcAft>
                <a:spcPts val="0"/>
              </a:spcAft>
              <a:buClr>
                <a:srgbClr val="F07F09"/>
              </a:buClr>
              <a:buSzPct val="80000"/>
            </a:pPr>
            <a:r>
              <a:rPr lang="hu-HU" sz="1600" dirty="0">
                <a:solidFill>
                  <a:prstClr val="black"/>
                </a:solidFill>
                <a:latin typeface="Times New Roman" pitchFamily="18" charset="0"/>
                <a:cs typeface="Times New Roman" pitchFamily="18" charset="0"/>
              </a:rPr>
              <a:t>	Az együttműködési megállapodást írásba kell foglalni. Az együttműködési megállapodásra a Polgári Törvénykönyv rendelkezéseit kell alkalmazni. </a:t>
            </a:r>
          </a:p>
          <a:p>
            <a:pPr marL="265176" lvl="0" indent="-265176" algn="just" eaLnBrk="1" fontAlgn="auto" hangingPunct="1">
              <a:lnSpc>
                <a:spcPct val="110000"/>
              </a:lnSpc>
              <a:spcAft>
                <a:spcPts val="0"/>
              </a:spcAft>
              <a:buClr>
                <a:srgbClr val="F07F09"/>
              </a:buClr>
              <a:buSzPct val="80000"/>
              <a:buFont typeface="Wingdings 2"/>
              <a:buChar char=""/>
            </a:pPr>
            <a:endParaRPr lang="hu-HU" sz="1600" dirty="0">
              <a:solidFill>
                <a:prstClr val="black"/>
              </a:solidFill>
              <a:latin typeface="Times New Roman" pitchFamily="18" charset="0"/>
              <a:cs typeface="Times New Roman" pitchFamily="18" charset="0"/>
            </a:endParaRPr>
          </a:p>
          <a:p>
            <a:pPr marL="265176" lvl="0" indent="-265176" algn="just" eaLnBrk="1" fontAlgn="auto" hangingPunct="1">
              <a:lnSpc>
                <a:spcPct val="110000"/>
              </a:lnSpc>
              <a:spcAft>
                <a:spcPts val="0"/>
              </a:spcAft>
              <a:buClr>
                <a:srgbClr val="F07F09"/>
              </a:buClr>
              <a:buSzPct val="80000"/>
            </a:pPr>
            <a:r>
              <a:rPr lang="hu-HU" sz="1600" dirty="0">
                <a:solidFill>
                  <a:prstClr val="black"/>
                </a:solidFill>
                <a:latin typeface="Times New Roman" pitchFamily="18" charset="0"/>
                <a:cs typeface="Times New Roman" pitchFamily="18" charset="0"/>
              </a:rPr>
              <a:t>	A felsőoktatási intézmény és a szakmai gyakorlóhely együttműködési megállapodásáról és a képzésben közreműködő szakmai gyakorlóhelyekről - az intézmény adatszolgáltatása és működési engedélye alapján - az Oktatási Hivatal nyilvántartást vezet. </a:t>
            </a:r>
          </a:p>
          <a:p>
            <a:pPr marL="265176" lvl="0" indent="-265176" algn="just" eaLnBrk="1" fontAlgn="auto" hangingPunct="1">
              <a:lnSpc>
                <a:spcPct val="110000"/>
              </a:lnSpc>
              <a:spcAft>
                <a:spcPts val="0"/>
              </a:spcAft>
              <a:buClr>
                <a:srgbClr val="F07F09"/>
              </a:buClr>
              <a:buSzPct val="80000"/>
              <a:buFont typeface="Wingdings 2"/>
              <a:buChar char=""/>
            </a:pPr>
            <a:endParaRPr lang="hu-HU" sz="1600" dirty="0">
              <a:solidFill>
                <a:prstClr val="black"/>
              </a:solidFill>
              <a:latin typeface="Times New Roman" pitchFamily="18" charset="0"/>
              <a:cs typeface="Times New Roman" pitchFamily="18" charset="0"/>
            </a:endParaRPr>
          </a:p>
          <a:p>
            <a:pPr marL="265176" lvl="0" indent="-265176" algn="just" eaLnBrk="1" fontAlgn="auto" hangingPunct="1">
              <a:lnSpc>
                <a:spcPct val="110000"/>
              </a:lnSpc>
              <a:spcAft>
                <a:spcPts val="0"/>
              </a:spcAft>
              <a:buClr>
                <a:srgbClr val="F07F09"/>
              </a:buClr>
              <a:buSzPct val="80000"/>
            </a:pPr>
            <a:r>
              <a:rPr lang="hu-HU" sz="1600" dirty="0">
                <a:solidFill>
                  <a:prstClr val="black"/>
                </a:solidFill>
                <a:latin typeface="Times New Roman" pitchFamily="18" charset="0"/>
                <a:cs typeface="Times New Roman" pitchFamily="18" charset="0"/>
              </a:rPr>
              <a:t>	A felsőoktatási intézmény és a szakmai gyakorlóhely együttműködésének megszűnését vagy más szakmai gyakorlóhellyel kötött megállapodást, valamint a szakmai gyakorlóhely nyilvántartott adataiban történő változást követően a felsőoktatási intézménynek hatvan napon belül kezdeményeznie kell a nyilvántartott adatok módosítását. Az Oktatási Hivatal nyilvántartásából törölni kell azt a szakmai gyakorlóhelyet, amelyiket az országos gazdasági kamara nyilvántartásából töröltek.</a:t>
            </a:r>
          </a:p>
        </p:txBody>
      </p:sp>
    </p:spTree>
    <p:extLst>
      <p:ext uri="{BB962C8B-B14F-4D97-AF65-F5344CB8AC3E}">
        <p14:creationId xmlns:p14="http://schemas.microsoft.com/office/powerpoint/2010/main" xmlns="" val="398152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403648" y="404664"/>
            <a:ext cx="6228184" cy="58477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hu-HU" sz="32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A hallgatói munkavégzés szabályai</a:t>
            </a:r>
            <a:endParaRPr kumimoji="0" lang="hu-HU" sz="3200" b="0" i="0" u="none" strike="noStrike" kern="0" cap="none" spc="0" normalizeH="0" baseline="0" noProof="0" dirty="0" smtClean="0">
              <a:ln>
                <a:noFill/>
              </a:ln>
              <a:solidFill>
                <a:sysClr val="windowText" lastClr="000000"/>
              </a:solidFill>
              <a:effectLst/>
              <a:uLnTx/>
              <a:uFillTx/>
            </a:endParaRPr>
          </a:p>
        </p:txBody>
      </p:sp>
      <p:sp>
        <p:nvSpPr>
          <p:cNvPr id="3" name="Téglalap 2"/>
          <p:cNvSpPr/>
          <p:nvPr/>
        </p:nvSpPr>
        <p:spPr>
          <a:xfrm>
            <a:off x="251520" y="1556792"/>
            <a:ext cx="8712968" cy="52168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65176" lvl="0" indent="-265176" algn="just" eaLnBrk="1" fontAlgn="auto" hangingPunct="1">
              <a:spcAft>
                <a:spcPts val="0"/>
              </a:spcAft>
              <a:buClr>
                <a:srgbClr val="F07F09"/>
              </a:buClr>
              <a:buSzPct val="80000"/>
            </a:pPr>
            <a:r>
              <a:rPr lang="hu-HU" sz="1700" b="1" dirty="0">
                <a:solidFill>
                  <a:prstClr val="black"/>
                </a:solidFill>
                <a:latin typeface="Cambria" pitchFamily="18" charset="0"/>
                <a:cs typeface="Times New Roman" pitchFamily="18" charset="0"/>
              </a:rPr>
              <a:t>A hallgató hallgatói munkaszerződés alapján végezhet munkát </a:t>
            </a:r>
          </a:p>
          <a:p>
            <a:pPr marL="265176" lvl="0" indent="-265176" algn="just" eaLnBrk="1" fontAlgn="auto" hangingPunct="1">
              <a:spcAft>
                <a:spcPts val="0"/>
              </a:spcAft>
              <a:buClr>
                <a:srgbClr val="F07F09"/>
              </a:buClr>
              <a:buSzPct val="80000"/>
              <a:buFont typeface="Wingdings 2"/>
              <a:buChar char=""/>
            </a:pPr>
            <a:r>
              <a:rPr lang="hu-HU" sz="1700" dirty="0">
                <a:solidFill>
                  <a:prstClr val="black"/>
                </a:solidFill>
                <a:latin typeface="Cambria" pitchFamily="18" charset="0"/>
                <a:cs typeface="Times New Roman" pitchFamily="18" charset="0"/>
              </a:rPr>
              <a:t>a </a:t>
            </a:r>
            <a:r>
              <a:rPr lang="hu-HU" sz="1700" u="sng" dirty="0">
                <a:solidFill>
                  <a:prstClr val="black"/>
                </a:solidFill>
                <a:latin typeface="Cambria" pitchFamily="18" charset="0"/>
                <a:cs typeface="Times New Roman" pitchFamily="18" charset="0"/>
              </a:rPr>
              <a:t>duális képzés képzési ideje alatt </a:t>
            </a:r>
            <a:r>
              <a:rPr lang="hu-HU" sz="1700" dirty="0">
                <a:solidFill>
                  <a:prstClr val="black"/>
                </a:solidFill>
                <a:latin typeface="Cambria" pitchFamily="18" charset="0"/>
                <a:cs typeface="Times New Roman" pitchFamily="18" charset="0"/>
              </a:rPr>
              <a:t>külső gyakorlóhelyen;</a:t>
            </a:r>
          </a:p>
          <a:p>
            <a:pPr marL="265176" lvl="0" indent="-265176" algn="just" eaLnBrk="1" fontAlgn="auto" hangingPunct="1">
              <a:spcAft>
                <a:spcPts val="0"/>
              </a:spcAft>
              <a:buClr>
                <a:srgbClr val="F07F09"/>
              </a:buClr>
              <a:buSzPct val="80000"/>
              <a:buFont typeface="Wingdings 2"/>
              <a:buChar char=""/>
            </a:pPr>
            <a:r>
              <a:rPr lang="hu-HU" sz="1700" dirty="0">
                <a:solidFill>
                  <a:prstClr val="black"/>
                </a:solidFill>
                <a:latin typeface="Cambria" pitchFamily="18" charset="0"/>
                <a:cs typeface="Times New Roman" pitchFamily="18" charset="0"/>
              </a:rPr>
              <a:t>a </a:t>
            </a:r>
            <a:r>
              <a:rPr lang="hu-HU" sz="1700" u="sng" dirty="0">
                <a:solidFill>
                  <a:prstClr val="black"/>
                </a:solidFill>
                <a:latin typeface="Cambria" pitchFamily="18" charset="0"/>
                <a:cs typeface="Times New Roman" pitchFamily="18" charset="0"/>
              </a:rPr>
              <a:t>képzési program keretében, illetve a képzés részeként megszervezett szakmai gyakorlat vagy gyakorlati képzés során </a:t>
            </a:r>
            <a:r>
              <a:rPr lang="hu-HU" sz="1700" dirty="0">
                <a:solidFill>
                  <a:prstClr val="black"/>
                </a:solidFill>
                <a:latin typeface="Cambria" pitchFamily="18" charset="0"/>
                <a:cs typeface="Times New Roman" pitchFamily="18" charset="0"/>
              </a:rPr>
              <a:t>az intézményben, az intézmény által alapított gazdálkodó szervezetben vagy külső gyakorlóhelyen.</a:t>
            </a:r>
          </a:p>
          <a:p>
            <a:pPr marL="265176" lvl="0" indent="-265176" eaLnBrk="1" fontAlgn="auto" hangingPunct="1">
              <a:spcBef>
                <a:spcPts val="250"/>
              </a:spcBef>
              <a:spcAft>
                <a:spcPts val="0"/>
              </a:spcAft>
              <a:buClr>
                <a:srgbClr val="F07F09"/>
              </a:buClr>
              <a:buSzPct val="80000"/>
            </a:pPr>
            <a:r>
              <a:rPr lang="hu-HU" sz="1700" dirty="0">
                <a:solidFill>
                  <a:prstClr val="black"/>
                </a:solidFill>
                <a:latin typeface="Cambria" pitchFamily="18" charset="0"/>
                <a:cs typeface="Times New Roman" pitchFamily="18" charset="0"/>
              </a:rPr>
              <a:t>	</a:t>
            </a:r>
          </a:p>
          <a:p>
            <a:pPr marL="265176" lvl="0" indent="-265176" algn="just" eaLnBrk="1" fontAlgn="auto" hangingPunct="1">
              <a:spcAft>
                <a:spcPts val="0"/>
              </a:spcAft>
              <a:buClr>
                <a:srgbClr val="F07F09"/>
              </a:buClr>
              <a:buSzPct val="80000"/>
            </a:pPr>
            <a:r>
              <a:rPr lang="hu-HU" sz="1700" dirty="0">
                <a:solidFill>
                  <a:prstClr val="black"/>
                </a:solidFill>
                <a:latin typeface="Cambria" pitchFamily="18" charset="0"/>
                <a:cs typeface="Times New Roman" pitchFamily="18" charset="0"/>
              </a:rPr>
              <a:t>	A képzési program keretében, illetve a képzés részeként megszervezett szakmai gyakorlatra </a:t>
            </a:r>
            <a:r>
              <a:rPr lang="hu-HU" sz="1700" u="sng" dirty="0">
                <a:solidFill>
                  <a:prstClr val="black"/>
                </a:solidFill>
                <a:latin typeface="Cambria" pitchFamily="18" charset="0"/>
                <a:cs typeface="Times New Roman" pitchFamily="18" charset="0"/>
              </a:rPr>
              <a:t>költségvetési szervnél </a:t>
            </a:r>
            <a:r>
              <a:rPr lang="hu-HU" sz="1700" dirty="0">
                <a:solidFill>
                  <a:prstClr val="black"/>
                </a:solidFill>
                <a:latin typeface="Cambria" pitchFamily="18" charset="0"/>
                <a:cs typeface="Times New Roman" pitchFamily="18" charset="0"/>
              </a:rPr>
              <a:t>hallgatói munkaszerződés és díjazás nélkül is sor kerülhet.</a:t>
            </a:r>
          </a:p>
          <a:p>
            <a:pPr marL="265176" lvl="0" indent="-265176" algn="just" eaLnBrk="1" fontAlgn="auto" hangingPunct="1">
              <a:spcAft>
                <a:spcPts val="0"/>
              </a:spcAft>
              <a:buClr>
                <a:srgbClr val="F07F09"/>
              </a:buClr>
              <a:buSzPct val="80000"/>
            </a:pPr>
            <a:r>
              <a:rPr lang="hu-HU" sz="1700" dirty="0">
                <a:solidFill>
                  <a:prstClr val="black"/>
                </a:solidFill>
                <a:latin typeface="Cambria" pitchFamily="18" charset="0"/>
                <a:cs typeface="Times New Roman" pitchFamily="18" charset="0"/>
              </a:rPr>
              <a:t>	</a:t>
            </a:r>
          </a:p>
          <a:p>
            <a:pPr marL="265176" lvl="0" indent="-265176" algn="just" eaLnBrk="1" fontAlgn="auto" hangingPunct="1">
              <a:spcAft>
                <a:spcPts val="0"/>
              </a:spcAft>
              <a:buClr>
                <a:srgbClr val="F07F09"/>
              </a:buClr>
              <a:buSzPct val="80000"/>
            </a:pPr>
            <a:r>
              <a:rPr lang="hu-HU" sz="1700" dirty="0">
                <a:solidFill>
                  <a:prstClr val="black"/>
                </a:solidFill>
                <a:latin typeface="Cambria" pitchFamily="18" charset="0"/>
                <a:cs typeface="Times New Roman" pitchFamily="18" charset="0"/>
              </a:rPr>
              <a:t>	A hallgatói munkaszerződés alapján munkát végző hallgató foglalkoztatására a </a:t>
            </a:r>
            <a:r>
              <a:rPr lang="hu-HU" sz="1700" u="sng" dirty="0">
                <a:solidFill>
                  <a:prstClr val="black"/>
                </a:solidFill>
                <a:latin typeface="Cambria" pitchFamily="18" charset="0"/>
                <a:cs typeface="Times New Roman" pitchFamily="18" charset="0"/>
              </a:rPr>
              <a:t>munka törvénykönyvének</a:t>
            </a:r>
            <a:r>
              <a:rPr lang="hu-HU" sz="1700" dirty="0">
                <a:solidFill>
                  <a:prstClr val="black"/>
                </a:solidFill>
                <a:latin typeface="Cambria" pitchFamily="18" charset="0"/>
                <a:cs typeface="Times New Roman" pitchFamily="18" charset="0"/>
              </a:rPr>
              <a:t> a rendelkezéseit megfelelően alkalmazni kell. </a:t>
            </a:r>
          </a:p>
          <a:p>
            <a:pPr marL="265176" lvl="0" indent="-265176" algn="just" eaLnBrk="1" fontAlgn="auto" hangingPunct="1">
              <a:spcAft>
                <a:spcPts val="0"/>
              </a:spcAft>
              <a:buClr>
                <a:srgbClr val="F07F09"/>
              </a:buClr>
              <a:buSzPct val="80000"/>
            </a:pPr>
            <a:endParaRPr lang="hu-HU" sz="1700" dirty="0">
              <a:solidFill>
                <a:prstClr val="black"/>
              </a:solidFill>
              <a:latin typeface="Cambria" pitchFamily="18" charset="0"/>
              <a:cs typeface="Times New Roman" pitchFamily="18" charset="0"/>
            </a:endParaRPr>
          </a:p>
          <a:p>
            <a:pPr marL="265176" lvl="0" indent="-265176" eaLnBrk="1" fontAlgn="auto" hangingPunct="1">
              <a:spcBef>
                <a:spcPts val="250"/>
              </a:spcBef>
              <a:spcAft>
                <a:spcPts val="0"/>
              </a:spcAft>
              <a:buClr>
                <a:srgbClr val="F07F09"/>
              </a:buClr>
              <a:buSzPct val="80000"/>
              <a:buFont typeface="Wingdings 2"/>
              <a:buChar char=""/>
            </a:pPr>
            <a:r>
              <a:rPr lang="hu-HU" dirty="0">
                <a:solidFill>
                  <a:prstClr val="black"/>
                </a:solidFill>
                <a:latin typeface="Cambria" pitchFamily="18" charset="0"/>
                <a:cs typeface="Times New Roman" pitchFamily="18" charset="0"/>
              </a:rPr>
              <a:t>A hallgatót a gyakorlati képzésre </a:t>
            </a:r>
            <a:r>
              <a:rPr lang="hu-HU" dirty="0">
                <a:solidFill>
                  <a:prstClr val="black"/>
                </a:solidFill>
                <a:latin typeface="Cambria" pitchFamily="18" charset="0"/>
              </a:rPr>
              <a:t>díjazás illetheti, illetve a hat hét időtartamot elérő egybefüggő gyakorlat ideje alatt, valamint a duális képzés képzési ideje alatt díjazás illeti, amelynek </a:t>
            </a:r>
            <a:r>
              <a:rPr lang="hu-HU" u="sng" dirty="0">
                <a:solidFill>
                  <a:prstClr val="black"/>
                </a:solidFill>
                <a:latin typeface="Cambria" pitchFamily="18" charset="0"/>
              </a:rPr>
              <a:t>mértéke legalább hetente </a:t>
            </a:r>
            <a:r>
              <a:rPr lang="hu-HU" dirty="0">
                <a:solidFill>
                  <a:prstClr val="black"/>
                </a:solidFill>
                <a:latin typeface="Cambria" pitchFamily="18" charset="0"/>
              </a:rPr>
              <a:t>a kötelező legkisebb munkabér (minimálbér: 111 000Ft/hó) tizenöt százaléka</a:t>
            </a:r>
            <a:r>
              <a:rPr lang="hu-HU" b="1" dirty="0">
                <a:solidFill>
                  <a:prstClr val="black"/>
                </a:solidFill>
                <a:latin typeface="Cambria" pitchFamily="18" charset="0"/>
                <a:cs typeface="Times New Roman" pitchFamily="18" charset="0"/>
              </a:rPr>
              <a:t> (2016. </a:t>
            </a:r>
            <a:r>
              <a:rPr lang="hu-HU" dirty="0">
                <a:solidFill>
                  <a:prstClr val="black"/>
                </a:solidFill>
                <a:latin typeface="Cambria" pitchFamily="18" charset="0"/>
                <a:cs typeface="Times New Roman" pitchFamily="18" charset="0"/>
              </a:rPr>
              <a:t>évben:</a:t>
            </a:r>
            <a:r>
              <a:rPr lang="hu-HU" b="1" dirty="0">
                <a:solidFill>
                  <a:prstClr val="black"/>
                </a:solidFill>
                <a:latin typeface="Cambria" pitchFamily="18" charset="0"/>
                <a:cs typeface="Times New Roman" pitchFamily="18" charset="0"/>
              </a:rPr>
              <a:t>16 650 </a:t>
            </a:r>
            <a:r>
              <a:rPr lang="hu-HU" dirty="0">
                <a:solidFill>
                  <a:prstClr val="black"/>
                </a:solidFill>
                <a:latin typeface="Cambria" pitchFamily="18" charset="0"/>
                <a:cs typeface="Times New Roman" pitchFamily="18" charset="0"/>
              </a:rPr>
              <a:t>Ft/hét</a:t>
            </a:r>
            <a:r>
              <a:rPr lang="hu-HU" b="1" dirty="0">
                <a:solidFill>
                  <a:prstClr val="black"/>
                </a:solidFill>
                <a:latin typeface="Cambria" pitchFamily="18" charset="0"/>
                <a:cs typeface="Times New Roman" pitchFamily="18" charset="0"/>
              </a:rPr>
              <a:t>)</a:t>
            </a:r>
            <a:r>
              <a:rPr lang="hu-HU" dirty="0">
                <a:solidFill>
                  <a:prstClr val="black"/>
                </a:solidFill>
                <a:latin typeface="Cambria" pitchFamily="18" charset="0"/>
              </a:rPr>
              <a:t>, a díjat - eltérő megállapodás hiányában - a szakmai gyakorlóhely fizeti.</a:t>
            </a:r>
            <a:endParaRPr lang="hu-HU" dirty="0">
              <a:solidFill>
                <a:prstClr val="black"/>
              </a:solidFill>
              <a:latin typeface="Verdana"/>
            </a:endParaRPr>
          </a:p>
          <a:p>
            <a:pPr marL="265176" lvl="0" indent="-265176" algn="just" eaLnBrk="1" fontAlgn="auto" hangingPunct="1">
              <a:spcAft>
                <a:spcPts val="0"/>
              </a:spcAft>
              <a:buClr>
                <a:srgbClr val="F07F09"/>
              </a:buClr>
              <a:buSzPct val="80000"/>
            </a:pPr>
            <a:endParaRPr lang="hu-HU" sz="1700" dirty="0">
              <a:solidFill>
                <a:prstClr val="black"/>
              </a:solidFill>
              <a:latin typeface="Cambria" pitchFamily="18" charset="0"/>
              <a:cs typeface="Times New Roman" pitchFamily="18" charset="0"/>
            </a:endParaRPr>
          </a:p>
        </p:txBody>
      </p:sp>
    </p:spTree>
    <p:extLst>
      <p:ext uri="{BB962C8B-B14F-4D97-AF65-F5344CB8AC3E}">
        <p14:creationId xmlns:p14="http://schemas.microsoft.com/office/powerpoint/2010/main" xmlns="" val="3716169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267744" y="548680"/>
            <a:ext cx="4801314" cy="584775"/>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hu-HU" sz="32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Hallgatói munkaszerződés</a:t>
            </a:r>
            <a:endParaRPr kumimoji="0" lang="hu-HU" sz="3200" b="0" i="0" u="none" strike="noStrike" kern="0" cap="none" spc="0" normalizeH="0" baseline="0" noProof="0" dirty="0" smtClean="0">
              <a:ln>
                <a:noFill/>
              </a:ln>
              <a:solidFill>
                <a:sysClr val="windowText" lastClr="000000"/>
              </a:solidFill>
              <a:effectLst/>
              <a:uLnTx/>
              <a:uFillTx/>
            </a:endParaRPr>
          </a:p>
        </p:txBody>
      </p:sp>
      <p:sp>
        <p:nvSpPr>
          <p:cNvPr id="3" name="Téglalap 2"/>
          <p:cNvSpPr/>
          <p:nvPr/>
        </p:nvSpPr>
        <p:spPr>
          <a:xfrm>
            <a:off x="251520" y="1556792"/>
            <a:ext cx="8553272" cy="5049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74320" lvl="0" indent="-274320" algn="just" eaLnBrk="1" fontAlgn="auto" hangingPunct="1">
              <a:lnSpc>
                <a:spcPct val="120000"/>
              </a:lnSpc>
              <a:spcBef>
                <a:spcPts val="0"/>
              </a:spcBef>
              <a:spcAft>
                <a:spcPts val="0"/>
              </a:spcAft>
              <a:buClr>
                <a:prstClr val="black">
                  <a:lumMod val="50000"/>
                  <a:lumOff val="50000"/>
                </a:prstClr>
              </a:buClr>
              <a:buSzPct val="80000"/>
              <a:defRPr/>
            </a:pPr>
            <a:r>
              <a:rPr lang="hu-HU" dirty="0">
                <a:solidFill>
                  <a:prstClr val="black"/>
                </a:solidFill>
                <a:latin typeface="Times New Roman" pitchFamily="18" charset="0"/>
                <a:cs typeface="Times New Roman" pitchFamily="18" charset="0"/>
              </a:rPr>
              <a:t>Szakmai gyakorlatra kötelezett hallgató az </a:t>
            </a:r>
            <a:r>
              <a:rPr lang="hu-HU" b="1" dirty="0" err="1">
                <a:solidFill>
                  <a:prstClr val="black"/>
                </a:solidFill>
                <a:latin typeface="Times New Roman" pitchFamily="18" charset="0"/>
                <a:cs typeface="Times New Roman" pitchFamily="18" charset="0"/>
              </a:rPr>
              <a:t>Nftv</a:t>
            </a:r>
            <a:r>
              <a:rPr lang="hu-HU" dirty="0">
                <a:solidFill>
                  <a:prstClr val="black"/>
                </a:solidFill>
                <a:latin typeface="Times New Roman" pitchFamily="18" charset="0"/>
                <a:cs typeface="Times New Roman" pitchFamily="18" charset="0"/>
              </a:rPr>
              <a:t>. 44. § (1) bekezdés a) pontja szerinti, a szakmai gyakorlóhellyel kötött hallgatói munkaszerződés alapján végezhet munkát.</a:t>
            </a:r>
          </a:p>
          <a:p>
            <a:pPr marL="274320" lvl="0" indent="-274320" algn="just" eaLnBrk="1" fontAlgn="auto" hangingPunct="1">
              <a:lnSpc>
                <a:spcPct val="120000"/>
              </a:lnSpc>
              <a:spcBef>
                <a:spcPts val="0"/>
              </a:spcBef>
              <a:spcAft>
                <a:spcPts val="0"/>
              </a:spcAft>
              <a:buClr>
                <a:prstClr val="black">
                  <a:lumMod val="50000"/>
                  <a:lumOff val="50000"/>
                </a:prstClr>
              </a:buClr>
              <a:buSzPct val="80000"/>
              <a:buFont typeface="Arial" pitchFamily="34" charset="0"/>
              <a:buChar char="•"/>
              <a:defRPr/>
            </a:pPr>
            <a:endParaRPr lang="hu-HU" dirty="0">
              <a:solidFill>
                <a:prstClr val="black"/>
              </a:solidFill>
              <a:latin typeface="Times New Roman" pitchFamily="18" charset="0"/>
              <a:cs typeface="Times New Roman" pitchFamily="18" charset="0"/>
            </a:endParaRPr>
          </a:p>
          <a:p>
            <a:pPr marL="274320" lvl="0" indent="-274320" algn="just" eaLnBrk="1" fontAlgn="auto" hangingPunct="1">
              <a:lnSpc>
                <a:spcPct val="120000"/>
              </a:lnSpc>
              <a:spcBef>
                <a:spcPts val="0"/>
              </a:spcBef>
              <a:spcAft>
                <a:spcPts val="0"/>
              </a:spcAft>
              <a:buClr>
                <a:prstClr val="black">
                  <a:lumMod val="50000"/>
                  <a:lumOff val="50000"/>
                </a:prstClr>
              </a:buClr>
              <a:buSzPct val="80000"/>
              <a:defRPr/>
            </a:pPr>
            <a:r>
              <a:rPr lang="hu-HU" dirty="0">
                <a:solidFill>
                  <a:prstClr val="black"/>
                </a:solidFill>
                <a:latin typeface="Times New Roman" pitchFamily="18" charset="0"/>
                <a:cs typeface="Times New Roman" pitchFamily="18" charset="0"/>
              </a:rPr>
              <a:t>	A szakmai gyakorlaton történő munkavégzés során munkavállalón a hallgatót, munkáltatón a szakmai gyakorlatot biztosítót, munkaviszonyon a hallgatói munkaszerződés alapján létrejött munkaviszonyt kell érteni.</a:t>
            </a:r>
          </a:p>
          <a:p>
            <a:pPr marL="274320" lvl="0" indent="-274320" algn="just" eaLnBrk="1" fontAlgn="auto" hangingPunct="1">
              <a:lnSpc>
                <a:spcPct val="120000"/>
              </a:lnSpc>
              <a:spcBef>
                <a:spcPts val="0"/>
              </a:spcBef>
              <a:spcAft>
                <a:spcPts val="0"/>
              </a:spcAft>
              <a:buClr>
                <a:prstClr val="black">
                  <a:lumMod val="50000"/>
                  <a:lumOff val="50000"/>
                </a:prstClr>
              </a:buClr>
              <a:buSzPct val="80000"/>
              <a:buFont typeface="Arial" pitchFamily="34" charset="0"/>
              <a:buChar char="•"/>
              <a:defRPr/>
            </a:pPr>
            <a:endParaRPr lang="hu-HU" dirty="0">
              <a:solidFill>
                <a:prstClr val="black"/>
              </a:solidFill>
              <a:latin typeface="Times New Roman" pitchFamily="18" charset="0"/>
              <a:cs typeface="Times New Roman" pitchFamily="18" charset="0"/>
            </a:endParaRPr>
          </a:p>
          <a:p>
            <a:pPr marL="274320" lvl="0" indent="-274320" algn="just" eaLnBrk="1" fontAlgn="auto" hangingPunct="1">
              <a:lnSpc>
                <a:spcPct val="120000"/>
              </a:lnSpc>
              <a:spcBef>
                <a:spcPts val="0"/>
              </a:spcBef>
              <a:spcAft>
                <a:spcPts val="0"/>
              </a:spcAft>
              <a:buClr>
                <a:prstClr val="black">
                  <a:lumMod val="50000"/>
                  <a:lumOff val="50000"/>
                </a:prstClr>
              </a:buClr>
              <a:buSzPct val="80000"/>
              <a:defRPr/>
            </a:pPr>
            <a:r>
              <a:rPr lang="hu-HU" dirty="0">
                <a:solidFill>
                  <a:prstClr val="black"/>
                </a:solidFill>
                <a:latin typeface="Times New Roman" pitchFamily="18" charset="0"/>
                <a:cs typeface="Times New Roman" pitchFamily="18" charset="0"/>
              </a:rPr>
              <a:t>	A hallgatói munkaszerződés alapján munkát végző hallgató foglalkoztatása során</a:t>
            </a:r>
          </a:p>
          <a:p>
            <a:pPr marL="548640" lvl="1" indent="-274320" algn="just" eaLnBrk="1" fontAlgn="auto" hangingPunct="1">
              <a:lnSpc>
                <a:spcPct val="120000"/>
              </a:lnSpc>
              <a:spcBef>
                <a:spcPts val="0"/>
              </a:spcBef>
              <a:spcAft>
                <a:spcPts val="0"/>
              </a:spcAft>
              <a:buClr>
                <a:prstClr val="black">
                  <a:lumMod val="50000"/>
                  <a:lumOff val="50000"/>
                </a:prstClr>
              </a:buClr>
              <a:buSzPct val="100000"/>
              <a:buFont typeface="Wingdings" pitchFamily="2" charset="2"/>
              <a:buChar char="Ø"/>
              <a:defRPr/>
            </a:pPr>
            <a:r>
              <a:rPr lang="hu-HU" dirty="0">
                <a:solidFill>
                  <a:prstClr val="black"/>
                </a:solidFill>
                <a:latin typeface="Times New Roman" pitchFamily="18" charset="0"/>
                <a:cs typeface="Times New Roman" pitchFamily="18" charset="0"/>
              </a:rPr>
              <a:t>éjszakai munka, valamint rendkívüli munkaidő nem rendelhető el,</a:t>
            </a:r>
          </a:p>
          <a:p>
            <a:pPr marL="548640" lvl="1" indent="-274320" algn="just" eaLnBrk="1" fontAlgn="auto" hangingPunct="1">
              <a:lnSpc>
                <a:spcPct val="120000"/>
              </a:lnSpc>
              <a:spcBef>
                <a:spcPts val="0"/>
              </a:spcBef>
              <a:spcAft>
                <a:spcPts val="0"/>
              </a:spcAft>
              <a:buClr>
                <a:prstClr val="black">
                  <a:lumMod val="50000"/>
                  <a:lumOff val="50000"/>
                </a:prstClr>
              </a:buClr>
              <a:buSzPct val="100000"/>
              <a:buFont typeface="Wingdings" pitchFamily="2" charset="2"/>
              <a:buChar char="Ø"/>
              <a:defRPr/>
            </a:pPr>
            <a:r>
              <a:rPr lang="hu-HU" dirty="0">
                <a:solidFill>
                  <a:prstClr val="black"/>
                </a:solidFill>
                <a:latin typeface="Times New Roman" pitchFamily="18" charset="0"/>
                <a:cs typeface="Times New Roman" pitchFamily="18" charset="0"/>
              </a:rPr>
              <a:t>a hallgató napi munkaideje nem haladhatja meg a nyolc órát, munkaidőkeret   alkalmazása esetén legfeljebb egy heti munkaidőkeretet lehet elrendelni,</a:t>
            </a:r>
          </a:p>
          <a:p>
            <a:pPr marL="548640" lvl="1" indent="-274320" algn="just" eaLnBrk="1" fontAlgn="auto" hangingPunct="1">
              <a:lnSpc>
                <a:spcPct val="120000"/>
              </a:lnSpc>
              <a:spcBef>
                <a:spcPts val="0"/>
              </a:spcBef>
              <a:spcAft>
                <a:spcPts val="0"/>
              </a:spcAft>
              <a:buClr>
                <a:prstClr val="black">
                  <a:lumMod val="50000"/>
                  <a:lumOff val="50000"/>
                </a:prstClr>
              </a:buClr>
              <a:buSzPct val="100000"/>
              <a:buFont typeface="Wingdings" pitchFamily="2" charset="2"/>
              <a:buChar char="Ø"/>
              <a:defRPr/>
            </a:pPr>
            <a:r>
              <a:rPr lang="hu-HU" dirty="0">
                <a:solidFill>
                  <a:prstClr val="black"/>
                </a:solidFill>
                <a:latin typeface="Times New Roman" pitchFamily="18" charset="0"/>
                <a:cs typeface="Times New Roman" pitchFamily="18" charset="0"/>
              </a:rPr>
              <a:t>a hallgató számára legalább tizenkét óra tartalmú napi pihenőidőt kell biztosítani,</a:t>
            </a:r>
          </a:p>
          <a:p>
            <a:pPr marL="548640" lvl="1" indent="-274320" algn="just" eaLnBrk="1" fontAlgn="auto" hangingPunct="1">
              <a:lnSpc>
                <a:spcPct val="120000"/>
              </a:lnSpc>
              <a:spcBef>
                <a:spcPts val="0"/>
              </a:spcBef>
              <a:spcAft>
                <a:spcPts val="0"/>
              </a:spcAft>
              <a:buClr>
                <a:prstClr val="black">
                  <a:lumMod val="50000"/>
                  <a:lumOff val="50000"/>
                </a:prstClr>
              </a:buClr>
              <a:buSzPct val="100000"/>
              <a:buFont typeface="Wingdings" pitchFamily="2" charset="2"/>
              <a:buChar char="Ø"/>
              <a:defRPr/>
            </a:pPr>
            <a:r>
              <a:rPr lang="hu-HU" dirty="0">
                <a:solidFill>
                  <a:prstClr val="black"/>
                </a:solidFill>
                <a:latin typeface="Times New Roman" pitchFamily="18" charset="0"/>
                <a:cs typeface="Times New Roman" pitchFamily="18" charset="0"/>
              </a:rPr>
              <a:t>próbaidő nem köthető ki,</a:t>
            </a:r>
          </a:p>
          <a:p>
            <a:pPr marL="548640" lvl="1" indent="-274320" algn="just" eaLnBrk="1" fontAlgn="auto" hangingPunct="1">
              <a:lnSpc>
                <a:spcPct val="120000"/>
              </a:lnSpc>
              <a:spcBef>
                <a:spcPts val="0"/>
              </a:spcBef>
              <a:spcAft>
                <a:spcPts val="0"/>
              </a:spcAft>
              <a:buClr>
                <a:prstClr val="black">
                  <a:lumMod val="50000"/>
                  <a:lumOff val="50000"/>
                </a:prstClr>
              </a:buClr>
              <a:buSzPct val="100000"/>
              <a:buFont typeface="Wingdings" pitchFamily="2" charset="2"/>
              <a:buChar char="Ø"/>
              <a:defRPr/>
            </a:pPr>
            <a:r>
              <a:rPr lang="hu-HU" dirty="0">
                <a:solidFill>
                  <a:prstClr val="black"/>
                </a:solidFill>
                <a:latin typeface="Times New Roman" pitchFamily="18" charset="0"/>
                <a:cs typeface="Times New Roman" pitchFamily="18" charset="0"/>
              </a:rPr>
              <a:t>a munka törvénykönyve 105. § (2) bekezdésében és 106. § (3) bekezdésében foglaltak (egyenlőtlen munkaidő beosztás) nem alkalmazhatók.</a:t>
            </a:r>
          </a:p>
        </p:txBody>
      </p:sp>
    </p:spTree>
    <p:extLst>
      <p:ext uri="{BB962C8B-B14F-4D97-AF65-F5344CB8AC3E}">
        <p14:creationId xmlns:p14="http://schemas.microsoft.com/office/powerpoint/2010/main" xmlns="" val="583528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404664"/>
            <a:ext cx="7344816" cy="954107"/>
          </a:xfrm>
          <a:prstGeom prst="rect">
            <a:avLst/>
          </a:prstGeom>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hu-HU" sz="28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Hallgatói munkaszerződés alapján az </a:t>
            </a:r>
            <a:r>
              <a:rPr kumimoji="0" lang="hu-HU" sz="2800" b="1" i="0" u="none" strike="noStrike" kern="0" cap="none" spc="0" normalizeH="0" baseline="0" noProof="0" dirty="0" err="1"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Szhj-t</a:t>
            </a:r>
            <a:r>
              <a:rPr kumimoji="0" lang="hu-HU" sz="2800" b="1" i="0" u="none" strike="noStrike" kern="0" cap="none" spc="0" normalizeH="0" baseline="0" noProof="0" dirty="0" smtClean="0">
                <a:ln>
                  <a:noFill/>
                </a:ln>
                <a:solidFill>
                  <a:srgbClr val="323232">
                    <a:satMod val="130000"/>
                  </a:srgbClr>
                </a:solidFill>
                <a:effectLst>
                  <a:outerShdw blurRad="53975" dist="22860" dir="5400000" algn="tl" rotWithShape="0">
                    <a:srgbClr val="000000">
                      <a:alpha val="55000"/>
                    </a:srgbClr>
                  </a:outerShdw>
                </a:effectLst>
                <a:uLnTx/>
                <a:uFillTx/>
                <a:latin typeface="Times New Roman" pitchFamily="18" charset="0"/>
                <a:ea typeface="+mj-ea"/>
                <a:cs typeface="Times New Roman" pitchFamily="18" charset="0"/>
              </a:rPr>
              <a:t> csökkentő tétel</a:t>
            </a:r>
            <a:endParaRPr kumimoji="0" lang="hu-HU" sz="1800" b="0" i="0" u="none" strike="noStrike" kern="0" cap="none" spc="0" normalizeH="0" baseline="0" noProof="0" dirty="0" smtClean="0">
              <a:ln>
                <a:noFill/>
              </a:ln>
              <a:solidFill>
                <a:sysClr val="windowText" lastClr="000000"/>
              </a:solidFill>
              <a:effectLst/>
              <a:uLnTx/>
              <a:uFillTx/>
            </a:endParaRPr>
          </a:p>
        </p:txBody>
      </p:sp>
      <p:sp>
        <p:nvSpPr>
          <p:cNvPr id="3" name="Téglalap 2"/>
          <p:cNvSpPr/>
          <p:nvPr/>
        </p:nvSpPr>
        <p:spPr>
          <a:xfrm>
            <a:off x="334434" y="1988840"/>
            <a:ext cx="8486038" cy="46628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274320" lvl="0" indent="-274320" algn="just" eaLnBrk="1" fontAlgn="auto" hangingPunct="1">
              <a:spcBef>
                <a:spcPts val="250"/>
              </a:spcBef>
              <a:spcAft>
                <a:spcPts val="0"/>
              </a:spcAft>
              <a:buClr>
                <a:prstClr val="black">
                  <a:lumMod val="50000"/>
                  <a:lumOff val="50000"/>
                </a:prstClr>
              </a:buClr>
              <a:buSzPct val="80000"/>
              <a:defRPr/>
            </a:pPr>
            <a:r>
              <a:rPr lang="hu-HU" sz="1600" dirty="0">
                <a:solidFill>
                  <a:prstClr val="black"/>
                </a:solidFill>
                <a:latin typeface="Times New Roman" pitchFamily="18" charset="0"/>
                <a:cs typeface="Times New Roman" pitchFamily="18" charset="0"/>
              </a:rPr>
              <a:t>Az államilag  </a:t>
            </a:r>
            <a:r>
              <a:rPr lang="hu-HU" sz="1600" u="sng" dirty="0">
                <a:solidFill>
                  <a:prstClr val="black"/>
                </a:solidFill>
                <a:latin typeface="Times New Roman" pitchFamily="18" charset="0"/>
                <a:cs typeface="Times New Roman" pitchFamily="18" charset="0"/>
              </a:rPr>
              <a:t>gyakorlatigényes alapképzési szak és a duális képzés keretében </a:t>
            </a:r>
            <a:r>
              <a:rPr lang="hu-HU" sz="1600" dirty="0">
                <a:solidFill>
                  <a:prstClr val="black"/>
                </a:solidFill>
                <a:latin typeface="Times New Roman" pitchFamily="18" charset="0"/>
                <a:cs typeface="Times New Roman" pitchFamily="18" charset="0"/>
              </a:rPr>
              <a:t>folytatott gyakorlati képzés esetén:</a:t>
            </a:r>
          </a:p>
          <a:p>
            <a:pPr marL="342900" lvl="0" indent="-342900" algn="just" eaLnBrk="1" fontAlgn="auto" hangingPunct="1">
              <a:spcBef>
                <a:spcPts val="250"/>
              </a:spcBef>
              <a:spcAft>
                <a:spcPts val="0"/>
              </a:spcAft>
              <a:buClr>
                <a:srgbClr val="F07F09"/>
              </a:buClr>
              <a:buSzPct val="70000"/>
              <a:buFont typeface="Wingdings 2" pitchFamily="18" charset="2"/>
              <a:buChar char=""/>
              <a:defRPr/>
            </a:pPr>
            <a:r>
              <a:rPr lang="hu-HU" sz="1600" dirty="0">
                <a:solidFill>
                  <a:prstClr val="black"/>
                </a:solidFill>
                <a:latin typeface="Times New Roman" pitchFamily="18" charset="0"/>
                <a:cs typeface="Times New Roman" pitchFamily="18" charset="0"/>
              </a:rPr>
              <a:t>a hallgatónként a gyakorlati képzési normatíva napi összegét az </a:t>
            </a:r>
            <a:r>
              <a:rPr lang="hu-HU" sz="1600" dirty="0" err="1">
                <a:solidFill>
                  <a:prstClr val="black"/>
                </a:solidFill>
                <a:latin typeface="Times New Roman" pitchFamily="18" charset="0"/>
                <a:cs typeface="Times New Roman" pitchFamily="18" charset="0"/>
              </a:rPr>
              <a:t>alapnormatíva</a:t>
            </a:r>
            <a:r>
              <a:rPr lang="hu-HU" sz="1600" dirty="0">
                <a:solidFill>
                  <a:prstClr val="black"/>
                </a:solidFill>
                <a:latin typeface="Times New Roman" pitchFamily="18" charset="0"/>
                <a:cs typeface="Times New Roman" pitchFamily="18" charset="0"/>
              </a:rPr>
              <a:t> összegének 100-zal történő elosztásával kell kiszámítani:</a:t>
            </a:r>
          </a:p>
          <a:p>
            <a:pPr marL="342900" lvl="0" indent="-342900" algn="ctr" eaLnBrk="1" fontAlgn="auto" hangingPunct="1">
              <a:spcBef>
                <a:spcPts val="250"/>
              </a:spcBef>
              <a:spcAft>
                <a:spcPts val="0"/>
              </a:spcAft>
              <a:buClr>
                <a:srgbClr val="F07F09"/>
              </a:buClr>
              <a:buSzPct val="70000"/>
              <a:defRPr/>
            </a:pPr>
            <a:r>
              <a:rPr lang="hu-HU" sz="1600" i="1" dirty="0">
                <a:solidFill>
                  <a:srgbClr val="FF0000"/>
                </a:solidFill>
                <a:latin typeface="Times New Roman" pitchFamily="18" charset="0"/>
                <a:cs typeface="Times New Roman" pitchFamily="18" charset="0"/>
              </a:rPr>
              <a:t>453 000/100 = </a:t>
            </a:r>
            <a:r>
              <a:rPr lang="hu-HU" sz="1600" b="1" i="1" dirty="0">
                <a:solidFill>
                  <a:srgbClr val="FF0000"/>
                </a:solidFill>
                <a:latin typeface="Times New Roman" pitchFamily="18" charset="0"/>
                <a:cs typeface="Times New Roman" pitchFamily="18" charset="0"/>
              </a:rPr>
              <a:t>4 530 </a:t>
            </a:r>
            <a:r>
              <a:rPr lang="hu-HU" sz="1600" i="1" dirty="0">
                <a:solidFill>
                  <a:srgbClr val="FF0000"/>
                </a:solidFill>
                <a:latin typeface="Times New Roman" pitchFamily="18" charset="0"/>
                <a:cs typeface="Times New Roman" pitchFamily="18" charset="0"/>
              </a:rPr>
              <a:t>Ft/hallgató/nap (2016)</a:t>
            </a:r>
          </a:p>
          <a:p>
            <a:pPr marL="342900" lvl="0" indent="-342900" algn="just" eaLnBrk="1" fontAlgn="auto" hangingPunct="1">
              <a:spcBef>
                <a:spcPts val="250"/>
              </a:spcBef>
              <a:spcAft>
                <a:spcPts val="0"/>
              </a:spcAft>
              <a:buClr>
                <a:srgbClr val="F07F09"/>
              </a:buClr>
              <a:buSzPct val="70000"/>
              <a:buFont typeface="Arial" pitchFamily="34" charset="0"/>
              <a:buChar char="•"/>
              <a:defRPr/>
            </a:pPr>
            <a:endParaRPr lang="hu-HU" sz="1600" dirty="0">
              <a:solidFill>
                <a:srgbClr val="323232"/>
              </a:solidFill>
              <a:latin typeface="Times New Roman" pitchFamily="18" charset="0"/>
              <a:cs typeface="Times New Roman" pitchFamily="18" charset="0"/>
            </a:endParaRPr>
          </a:p>
          <a:p>
            <a:pPr marL="342900" lvl="0" indent="-342900" algn="just" eaLnBrk="1" fontAlgn="auto" hangingPunct="1">
              <a:spcBef>
                <a:spcPts val="250"/>
              </a:spcBef>
              <a:spcAft>
                <a:spcPts val="0"/>
              </a:spcAft>
              <a:buClr>
                <a:srgbClr val="F07F09"/>
              </a:buClr>
              <a:buSzPct val="70000"/>
              <a:buFont typeface="Wingdings 2" pitchFamily="18" charset="2"/>
              <a:buChar char=""/>
              <a:defRPr/>
            </a:pPr>
            <a:r>
              <a:rPr lang="hu-HU" sz="1600" dirty="0">
                <a:solidFill>
                  <a:prstClr val="black"/>
                </a:solidFill>
                <a:latin typeface="Times New Roman" pitchFamily="18" charset="0"/>
                <a:cs typeface="Times New Roman" pitchFamily="18" charset="0"/>
              </a:rPr>
              <a:t>az előleg fizetésénél a tárgyév 1-11. hónapjára vonatkozóan a csökkentő tétel havi összegét hallgatónként a gyakorlati képzési normatíva napi összege és a tárgyhónapban teljesített gyakorlati képzési napok (munkanapok) számának szorzata képezi:</a:t>
            </a:r>
          </a:p>
          <a:p>
            <a:pPr marL="342900" lvl="0" indent="-342900" algn="ctr" eaLnBrk="1" fontAlgn="auto" hangingPunct="1">
              <a:spcBef>
                <a:spcPts val="250"/>
              </a:spcBef>
              <a:spcAft>
                <a:spcPts val="0"/>
              </a:spcAft>
              <a:buClr>
                <a:srgbClr val="F07F09"/>
              </a:buClr>
              <a:buSzPct val="70000"/>
              <a:defRPr/>
            </a:pPr>
            <a:r>
              <a:rPr lang="hu-HU" sz="1600" i="1" dirty="0">
                <a:solidFill>
                  <a:srgbClr val="FF0000"/>
                </a:solidFill>
                <a:latin typeface="Times New Roman" pitchFamily="18" charset="0"/>
                <a:cs typeface="Times New Roman" pitchFamily="18" charset="0"/>
              </a:rPr>
              <a:t>előleg havonta hallgatónként: </a:t>
            </a:r>
          </a:p>
          <a:p>
            <a:pPr marL="342900" lvl="0" indent="-342900" algn="ctr" eaLnBrk="1" fontAlgn="auto" hangingPunct="1">
              <a:spcBef>
                <a:spcPts val="250"/>
              </a:spcBef>
              <a:spcAft>
                <a:spcPts val="0"/>
              </a:spcAft>
              <a:buClr>
                <a:srgbClr val="F07F09"/>
              </a:buClr>
              <a:buSzPct val="70000"/>
              <a:defRPr/>
            </a:pPr>
            <a:r>
              <a:rPr lang="hu-HU" sz="1600" i="1" dirty="0">
                <a:solidFill>
                  <a:srgbClr val="FF0000"/>
                </a:solidFill>
                <a:latin typeface="Times New Roman" pitchFamily="18" charset="0"/>
                <a:cs typeface="Times New Roman" pitchFamily="18" charset="0"/>
              </a:rPr>
              <a:t>gyakorlati napok száma* </a:t>
            </a:r>
            <a:r>
              <a:rPr lang="hu-HU" sz="1600" b="1" i="1" dirty="0">
                <a:solidFill>
                  <a:srgbClr val="FF0000"/>
                </a:solidFill>
                <a:latin typeface="Times New Roman" pitchFamily="18" charset="0"/>
                <a:cs typeface="Times New Roman" pitchFamily="18" charset="0"/>
              </a:rPr>
              <a:t>4 530 </a:t>
            </a:r>
            <a:r>
              <a:rPr lang="hu-HU" sz="1600" i="1" dirty="0">
                <a:solidFill>
                  <a:srgbClr val="FF0000"/>
                </a:solidFill>
                <a:latin typeface="Times New Roman" pitchFamily="18" charset="0"/>
                <a:cs typeface="Times New Roman" pitchFamily="18" charset="0"/>
              </a:rPr>
              <a:t>Ft/hallgató/nap</a:t>
            </a:r>
          </a:p>
          <a:p>
            <a:pPr marL="342900" lvl="0" indent="-342900" algn="just" eaLnBrk="1" fontAlgn="auto" hangingPunct="1">
              <a:spcBef>
                <a:spcPts val="250"/>
              </a:spcBef>
              <a:spcAft>
                <a:spcPts val="0"/>
              </a:spcAft>
              <a:buClr>
                <a:srgbClr val="F07F09"/>
              </a:buClr>
              <a:buSzPct val="70000"/>
              <a:buFont typeface="Arial" pitchFamily="34" charset="0"/>
              <a:buChar char="•"/>
              <a:defRPr/>
            </a:pPr>
            <a:endParaRPr lang="hu-HU" sz="1600" i="1" dirty="0">
              <a:solidFill>
                <a:srgbClr val="FF0000"/>
              </a:solidFill>
              <a:latin typeface="Times New Roman" pitchFamily="18" charset="0"/>
              <a:cs typeface="Times New Roman" pitchFamily="18" charset="0"/>
            </a:endParaRPr>
          </a:p>
          <a:p>
            <a:pPr marL="342900" lvl="0" indent="-342900" algn="just" eaLnBrk="1" fontAlgn="auto" hangingPunct="1">
              <a:spcBef>
                <a:spcPts val="250"/>
              </a:spcBef>
              <a:spcAft>
                <a:spcPts val="0"/>
              </a:spcAft>
              <a:buClr>
                <a:srgbClr val="F07F09"/>
              </a:buClr>
              <a:buSzPct val="70000"/>
              <a:buFont typeface="Wingdings 2" pitchFamily="18" charset="2"/>
              <a:buChar char=""/>
              <a:defRPr/>
            </a:pPr>
            <a:r>
              <a:rPr lang="hu-HU" sz="1600" dirty="0">
                <a:solidFill>
                  <a:prstClr val="black"/>
                </a:solidFill>
                <a:latin typeface="Times New Roman" pitchFamily="18" charset="0"/>
                <a:cs typeface="Times New Roman" pitchFamily="18" charset="0"/>
              </a:rPr>
              <a:t>a tárgyévre vonatkozó csökkentő tétel éves összegét hallgatónként a (2) bekezdés szerinti gyakorlati képzési normatíva napi összege és a tárgyévben teljesített gyakorlati képzési napok számának szorzata képezi:</a:t>
            </a:r>
          </a:p>
          <a:p>
            <a:pPr marL="342900" lvl="0" indent="-342900" algn="ctr" eaLnBrk="1" fontAlgn="auto" hangingPunct="1">
              <a:spcBef>
                <a:spcPts val="250"/>
              </a:spcBef>
              <a:spcAft>
                <a:spcPts val="0"/>
              </a:spcAft>
              <a:buClr>
                <a:srgbClr val="F07F09"/>
              </a:buClr>
              <a:buSzPct val="70000"/>
              <a:defRPr/>
            </a:pPr>
            <a:r>
              <a:rPr lang="hu-HU" sz="1600" i="1" dirty="0">
                <a:solidFill>
                  <a:srgbClr val="FF0000"/>
                </a:solidFill>
                <a:latin typeface="Times New Roman" pitchFamily="18" charset="0"/>
                <a:cs typeface="Times New Roman" pitchFamily="18" charset="0"/>
              </a:rPr>
              <a:t>éves csökkentő tétel hallgatónként: </a:t>
            </a:r>
          </a:p>
          <a:p>
            <a:pPr marL="342900" lvl="0" indent="-342900" algn="ctr" eaLnBrk="1" fontAlgn="auto" hangingPunct="1">
              <a:spcBef>
                <a:spcPts val="250"/>
              </a:spcBef>
              <a:spcAft>
                <a:spcPts val="0"/>
              </a:spcAft>
              <a:buClr>
                <a:srgbClr val="F07F09"/>
              </a:buClr>
              <a:buSzPct val="70000"/>
              <a:defRPr/>
            </a:pPr>
            <a:r>
              <a:rPr lang="hu-HU" sz="1600" i="1" dirty="0">
                <a:solidFill>
                  <a:srgbClr val="FF0000"/>
                </a:solidFill>
                <a:latin typeface="Times New Roman" pitchFamily="18" charset="0"/>
                <a:cs typeface="Times New Roman" pitchFamily="18" charset="0"/>
              </a:rPr>
              <a:t>tárgyévi gyakorlati napok száma*</a:t>
            </a:r>
            <a:r>
              <a:rPr lang="hu-HU" sz="1600" b="1" i="1" dirty="0">
                <a:solidFill>
                  <a:srgbClr val="FF0000"/>
                </a:solidFill>
                <a:latin typeface="Times New Roman" pitchFamily="18" charset="0"/>
                <a:cs typeface="Times New Roman" pitchFamily="18" charset="0"/>
              </a:rPr>
              <a:t>4 530 </a:t>
            </a:r>
            <a:r>
              <a:rPr lang="hu-HU" sz="1600" i="1" dirty="0">
                <a:solidFill>
                  <a:srgbClr val="FF0000"/>
                </a:solidFill>
                <a:latin typeface="Times New Roman" pitchFamily="18" charset="0"/>
                <a:cs typeface="Times New Roman" pitchFamily="18" charset="0"/>
              </a:rPr>
              <a:t>Ft/hallgató/nap</a:t>
            </a:r>
          </a:p>
        </p:txBody>
      </p:sp>
    </p:spTree>
    <p:extLst>
      <p:ext uri="{BB962C8B-B14F-4D97-AF65-F5344CB8AC3E}">
        <p14:creationId xmlns:p14="http://schemas.microsoft.com/office/powerpoint/2010/main" xmlns="" val="1236365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87963" y="476672"/>
            <a:ext cx="6770188" cy="625428"/>
          </a:xfrm>
          <a:prstGeom prst="rect">
            <a:avLst/>
          </a:prstGeom>
        </p:spPr>
        <p:txBody>
          <a:bodyPr wrap="none">
            <a:spAutoFit/>
          </a:bodyPr>
          <a:lstStyle/>
          <a:p>
            <a:pPr algn="ctr">
              <a:lnSpc>
                <a:spcPct val="115000"/>
              </a:lnSpc>
              <a:spcAft>
                <a:spcPts val="1000"/>
              </a:spcAft>
            </a:pPr>
            <a:r>
              <a:rPr lang="hu-HU" sz="3200" b="1" dirty="0">
                <a:latin typeface="Calibri" panose="020F0502020204030204" pitchFamily="34" charset="0"/>
                <a:ea typeface="Calibri" panose="020F0502020204030204" pitchFamily="34" charset="0"/>
                <a:cs typeface="Times New Roman" panose="02020603050405020304" pitchFamily="18" charset="0"/>
              </a:rPr>
              <a:t>Tanulószerződés munkaviszony mellett</a:t>
            </a:r>
            <a:endParaRPr lang="hu-H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églalap 3"/>
          <p:cNvSpPr/>
          <p:nvPr/>
        </p:nvSpPr>
        <p:spPr>
          <a:xfrm>
            <a:off x="179512" y="1412776"/>
            <a:ext cx="8784975" cy="532453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000" b="1" dirty="0">
                <a:latin typeface="+mj-lt"/>
                <a:ea typeface="Calibri" panose="020F0502020204030204" pitchFamily="34" charset="0"/>
                <a:cs typeface="Times New Roman" panose="02020603050405020304" pitchFamily="18" charset="0"/>
              </a:rPr>
              <a:t>A kötelező gyakorlat teljesítésének módja munkaviszony fennállása mellett </a:t>
            </a:r>
            <a:r>
              <a:rPr lang="hu-HU" sz="2000" b="1" dirty="0" smtClean="0">
                <a:latin typeface="+mj-lt"/>
                <a:ea typeface="Calibri" panose="020F0502020204030204" pitchFamily="34" charset="0"/>
                <a:cs typeface="Times New Roman" panose="02020603050405020304" pitchFamily="18" charset="0"/>
              </a:rPr>
              <a:t>abban </a:t>
            </a:r>
            <a:r>
              <a:rPr lang="hu-HU" sz="2000" b="1" dirty="0">
                <a:latin typeface="+mj-lt"/>
                <a:ea typeface="Calibri" panose="020F0502020204030204" pitchFamily="34" charset="0"/>
                <a:cs typeface="Times New Roman" panose="02020603050405020304" pitchFamily="18" charset="0"/>
              </a:rPr>
              <a:t>az esetben, ha a munkavállaló a munkaviszonya mellett köt felnőttoktatás keretében tanulószerződést, és a saját munkáltatójánál kívánja letölteni a szakmai </a:t>
            </a:r>
            <a:r>
              <a:rPr lang="hu-HU" sz="2000" b="1" dirty="0" smtClean="0">
                <a:latin typeface="+mj-lt"/>
                <a:ea typeface="Calibri" panose="020F0502020204030204" pitchFamily="34" charset="0"/>
                <a:cs typeface="Times New Roman" panose="02020603050405020304" pitchFamily="18" charset="0"/>
              </a:rPr>
              <a:t>gyakorlatát.</a:t>
            </a:r>
          </a:p>
          <a:p>
            <a:endParaRPr lang="hu-HU" sz="2000" b="1" dirty="0" smtClean="0">
              <a:latin typeface="+mj-lt"/>
              <a:ea typeface="Calibri" panose="020F0502020204030204" pitchFamily="34" charset="0"/>
              <a:cs typeface="Times New Roman" panose="02020603050405020304" pitchFamily="18" charset="0"/>
            </a:endParaRPr>
          </a:p>
          <a:p>
            <a:r>
              <a:rPr lang="hu-HU" sz="2000" b="1" dirty="0"/>
              <a:t>Munkaviszony mellett a munkavállaló egyrészt szerezhet olyan szakképesítést, amely munkakörével összefügg, de szerezhet munkaviszonya keretében ellátott munkaköri feladataival össze nem függő további szakképesítést is.</a:t>
            </a:r>
            <a:r>
              <a:rPr lang="hu-HU" sz="2000" dirty="0"/>
              <a:t> </a:t>
            </a:r>
            <a:endParaRPr lang="hu-HU" sz="2000" dirty="0" smtClean="0"/>
          </a:p>
          <a:p>
            <a:endParaRPr lang="hu-HU" sz="2000" dirty="0" smtClean="0"/>
          </a:p>
          <a:p>
            <a:r>
              <a:rPr lang="hu-HU" sz="2000" b="1" dirty="0"/>
              <a:t>A munkaviszonyhoz képest a tanulói jogviszony esetében az éves szakmai gyakorlat keretében megjelenő munkavégzés „járulékos jellegű”, a szakmai gyakorlat célja elsődlegesen a tanuló gyakorlati ismeretanyagának fejlesztése</a:t>
            </a:r>
            <a:r>
              <a:rPr lang="hu-HU" sz="2000" b="1" dirty="0" smtClean="0"/>
              <a:t>.</a:t>
            </a:r>
          </a:p>
          <a:p>
            <a:endParaRPr lang="hu-HU" sz="2000" dirty="0"/>
          </a:p>
          <a:p>
            <a:r>
              <a:rPr lang="hu-HU" sz="2000" b="1" dirty="0"/>
              <a:t>Természetesen a szakmai gyakorlat elvégzése esetén jár az Szt. 63–64. §</a:t>
            </a:r>
            <a:r>
              <a:rPr lang="hu-HU" sz="2000" b="1" dirty="0" err="1"/>
              <a:t>-a</a:t>
            </a:r>
            <a:r>
              <a:rPr lang="hu-HU" sz="2000" b="1" dirty="0"/>
              <a:t> szerinti pénzbeli juttatás is.</a:t>
            </a:r>
            <a:r>
              <a:rPr lang="hu-HU" sz="2000" dirty="0"/>
              <a:t> </a:t>
            </a:r>
            <a:endParaRPr lang="hu-HU" dirty="0"/>
          </a:p>
        </p:txBody>
      </p:sp>
    </p:spTree>
    <p:extLst>
      <p:ext uri="{BB962C8B-B14F-4D97-AF65-F5344CB8AC3E}">
        <p14:creationId xmlns:p14="http://schemas.microsoft.com/office/powerpoint/2010/main" xmlns="" val="543987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hu-HU" altLang="hu-HU"/>
              <a:t>Bevezetés</a:t>
            </a:r>
          </a:p>
        </p:txBody>
      </p:sp>
      <p:sp>
        <p:nvSpPr>
          <p:cNvPr id="6147" name="Rectangle 3"/>
          <p:cNvSpPr>
            <a:spLocks noGrp="1" noChangeArrowheads="1"/>
          </p:cNvSpPr>
          <p:nvPr>
            <p:ph type="body" idx="1"/>
          </p:nvPr>
        </p:nvSpPr>
        <p:spPr/>
        <p:style>
          <a:lnRef idx="2">
            <a:schemeClr val="accent1"/>
          </a:lnRef>
          <a:fillRef idx="1">
            <a:schemeClr val="lt1"/>
          </a:fillRef>
          <a:effectRef idx="0">
            <a:schemeClr val="accent1"/>
          </a:effectRef>
          <a:fontRef idx="minor">
            <a:schemeClr val="dk1"/>
          </a:fontRef>
        </p:style>
        <p:txBody>
          <a:bodyPr/>
          <a:lstStyle/>
          <a:p>
            <a:endParaRPr lang="hu-HU" dirty="0" smtClean="0"/>
          </a:p>
          <a:p>
            <a:r>
              <a:rPr lang="hu-HU" dirty="0" smtClean="0"/>
              <a:t>Az </a:t>
            </a:r>
            <a:r>
              <a:rPr lang="hu-HU" dirty="0"/>
              <a:t>állam szabályozással és költség elszámolással segíti, hogy a vállalkozások minél inkább részesei legyenek a gyakorlati képzésnek. </a:t>
            </a:r>
            <a:endParaRPr lang="hu-HU" dirty="0" smtClean="0"/>
          </a:p>
          <a:p>
            <a:r>
              <a:rPr lang="hu-HU" dirty="0" smtClean="0"/>
              <a:t>Tervezés </a:t>
            </a:r>
            <a:r>
              <a:rPr lang="hu-HU" dirty="0"/>
              <a:t>alatt álló szakképzést támogató pályázati projektek </a:t>
            </a:r>
            <a:endParaRPr lang="hu-HU" altLang="hu-H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539552" y="188640"/>
            <a:ext cx="7488832" cy="1224951"/>
          </a:xfrm>
          <a:prstGeom prst="rect">
            <a:avLst/>
          </a:prstGeom>
        </p:spPr>
        <p:txBody>
          <a:bodyPr wrap="square">
            <a:spAutoFit/>
          </a:bodyPr>
          <a:lstStyle/>
          <a:p>
            <a:pPr algn="ctr">
              <a:lnSpc>
                <a:spcPct val="115000"/>
              </a:lnSpc>
              <a:spcAft>
                <a:spcPts val="1000"/>
              </a:spcAft>
            </a:pPr>
            <a:r>
              <a:rPr lang="hu-HU" sz="3200" b="1" dirty="0">
                <a:latin typeface="Calibri" panose="020F0502020204030204" pitchFamily="34" charset="0"/>
                <a:ea typeface="Calibri" panose="020F0502020204030204" pitchFamily="34" charset="0"/>
                <a:cs typeface="Times New Roman" panose="02020603050405020304" pitchFamily="18" charset="0"/>
              </a:rPr>
              <a:t>Így számolhatja el a munkáltató a tanfolyam költségét</a:t>
            </a:r>
            <a:endParaRPr lang="hu-H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églalap 2"/>
          <p:cNvSpPr/>
          <p:nvPr/>
        </p:nvSpPr>
        <p:spPr>
          <a:xfrm>
            <a:off x="251520" y="1556792"/>
            <a:ext cx="8712968" cy="501675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000" b="1" dirty="0">
                <a:latin typeface="+mj-lt"/>
                <a:ea typeface="Calibri" panose="020F0502020204030204" pitchFamily="34" charset="0"/>
                <a:cs typeface="Times New Roman" panose="02020603050405020304" pitchFamily="18" charset="0"/>
              </a:rPr>
              <a:t>Képzési költség akkor nem adóköteles –nem jelent az adótörvény fogalmai szerint adóköteles bevételt a magánszemély számára –, ha a képzés a vállalkozás tevékenységében közreműködő magánszemély részére a munkavégzés, a tevékenység ellátásának hatókörében, a tevékenység ellátásának feltételeként történik (a személyi jövedelemadóról szóló törvény 4. § (2a) bekezdés a) pont</a:t>
            </a:r>
            <a:r>
              <a:rPr lang="hu-HU" sz="2000" b="1" dirty="0" smtClean="0">
                <a:latin typeface="+mj-lt"/>
                <a:ea typeface="Calibri" panose="020F0502020204030204" pitchFamily="34" charset="0"/>
                <a:cs typeface="Times New Roman" panose="02020603050405020304" pitchFamily="18" charset="0"/>
              </a:rPr>
              <a:t>).</a:t>
            </a:r>
          </a:p>
          <a:p>
            <a:endParaRPr lang="hu-HU" sz="2000" b="1" dirty="0" smtClean="0">
              <a:latin typeface="+mj-lt"/>
              <a:ea typeface="Calibri" panose="020F0502020204030204" pitchFamily="34" charset="0"/>
              <a:cs typeface="Times New Roman" panose="02020603050405020304" pitchFamily="18" charset="0"/>
            </a:endParaRPr>
          </a:p>
          <a:p>
            <a:r>
              <a:rPr lang="hu-HU" sz="2000" b="1" dirty="0">
                <a:latin typeface="+mj-lt"/>
              </a:rPr>
              <a:t>Ugyanakkor nem lehet a képzés költségeként figyelembe venni és elszámolni a képzéshez kapcsolódó járulékos kiadásokat, mint például az utazás, a szállás vagy az étkezés költségét. Ettől függetlenül a munkaadó megtérítheti a képzésben érintett munkavállaló ezen költségeit is (számla ellenében</a:t>
            </a:r>
            <a:r>
              <a:rPr lang="hu-HU" sz="2000" b="1" dirty="0" smtClean="0">
                <a:latin typeface="+mj-lt"/>
              </a:rPr>
              <a:t>).</a:t>
            </a:r>
          </a:p>
          <a:p>
            <a:endParaRPr lang="hu-HU" sz="2000" dirty="0">
              <a:latin typeface="+mj-lt"/>
            </a:endParaRPr>
          </a:p>
          <a:p>
            <a:r>
              <a:rPr lang="hu-HU" sz="2000" b="1" dirty="0">
                <a:latin typeface="+mj-lt"/>
              </a:rPr>
              <a:t>A munkáltató által átvállalt képzési költségek és azok esetleges adóterhei is a vállalkozás érdekében felmerült ráfordításnak számítanak a Tao.-törvény szerint</a:t>
            </a:r>
            <a:r>
              <a:rPr lang="hu-HU" sz="2000" b="1" dirty="0" smtClean="0">
                <a:latin typeface="+mj-lt"/>
              </a:rPr>
              <a:t>.</a:t>
            </a:r>
            <a:endParaRPr lang="hu-HU" dirty="0"/>
          </a:p>
        </p:txBody>
      </p:sp>
    </p:spTree>
    <p:extLst>
      <p:ext uri="{BB962C8B-B14F-4D97-AF65-F5344CB8AC3E}">
        <p14:creationId xmlns:p14="http://schemas.microsoft.com/office/powerpoint/2010/main" xmlns="" val="3466256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44343" y="332656"/>
            <a:ext cx="7929350" cy="622799"/>
          </a:xfrm>
          <a:prstGeom prst="rect">
            <a:avLst/>
          </a:prstGeom>
        </p:spPr>
        <p:txBody>
          <a:bodyPr wrap="none">
            <a:spAutoFit/>
          </a:bodyPr>
          <a:lstStyle/>
          <a:p>
            <a:pPr>
              <a:lnSpc>
                <a:spcPct val="115000"/>
              </a:lnSpc>
              <a:spcAft>
                <a:spcPts val="1000"/>
              </a:spcAft>
            </a:pPr>
            <a:r>
              <a:rPr lang="hu-HU" sz="3200" b="1" kern="1800" dirty="0">
                <a:latin typeface="Times New Roman" panose="02020603050405020304" pitchFamily="18" charset="0"/>
                <a:ea typeface="Times New Roman" panose="02020603050405020304" pitchFamily="18" charset="0"/>
                <a:cs typeface="Times New Roman" panose="02020603050405020304" pitchFamily="18" charset="0"/>
              </a:rPr>
              <a:t>Így </a:t>
            </a:r>
            <a:r>
              <a:rPr lang="hu-HU" sz="3200" b="1" kern="1800" dirty="0" smtClean="0">
                <a:latin typeface="Times New Roman" panose="02020603050405020304" pitchFamily="18" charset="0"/>
                <a:ea typeface="Times New Roman" panose="02020603050405020304" pitchFamily="18" charset="0"/>
                <a:cs typeface="Times New Roman" panose="02020603050405020304" pitchFamily="18" charset="0"/>
              </a:rPr>
              <a:t>lehet jelentkezni </a:t>
            </a:r>
            <a:r>
              <a:rPr lang="hu-HU" sz="3200" b="1" kern="1800" dirty="0">
                <a:latin typeface="Times New Roman" panose="02020603050405020304" pitchFamily="18" charset="0"/>
                <a:ea typeface="Times New Roman" panose="02020603050405020304" pitchFamily="18" charset="0"/>
                <a:cs typeface="Times New Roman" panose="02020603050405020304" pitchFamily="18" charset="0"/>
              </a:rPr>
              <a:t>ingyenes OKJ-képzésre</a:t>
            </a:r>
            <a:endParaRPr lang="hu-HU"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églalap 2"/>
          <p:cNvSpPr/>
          <p:nvPr/>
        </p:nvSpPr>
        <p:spPr>
          <a:xfrm>
            <a:off x="179512" y="1228357"/>
            <a:ext cx="8784976" cy="535531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dirty="0">
                <a:latin typeface="+mj-lt"/>
                <a:ea typeface="Times New Roman" panose="02020603050405020304" pitchFamily="18" charset="0"/>
              </a:rPr>
              <a:t>Mivel szeptembertől átalakulnak az iskolatípusok, a szakgimnáziumokban, szakközépiskolákban, szakiskolákban és speciális szakiskolában, valamint felnőttképzési tanfolyamokon már csak az új OKJ kiírás szerint lehet jelentkezni. </a:t>
            </a:r>
            <a:endParaRPr lang="hu-HU" dirty="0" smtClean="0">
              <a:latin typeface="+mj-lt"/>
              <a:ea typeface="Times New Roman" panose="02020603050405020304" pitchFamily="18" charset="0"/>
            </a:endParaRPr>
          </a:p>
          <a:p>
            <a:endParaRPr lang="hu-HU" dirty="0" smtClean="0">
              <a:latin typeface="+mj-lt"/>
              <a:ea typeface="Times New Roman" panose="02020603050405020304" pitchFamily="18" charset="0"/>
            </a:endParaRPr>
          </a:p>
          <a:p>
            <a:r>
              <a:rPr lang="hu-HU" dirty="0">
                <a:latin typeface="+mj-lt"/>
              </a:rPr>
              <a:t>Az állam 2015 óta minden magyar állampolgár számára lehetővé tette, hogy az első és második szakmáját is megszerezhesse ingyen. Ketté kell választani, hogy valaki iskolai rendszerű szakképzésben, vagy felnőttoktatásban kíván ingyenesen szakmát szerezni. Előbbi esetben minden 26. életévét be nem töltött fiatal jelentkezhet első ingyenes szakképzésére. A második szakma azonban csak felnőttoktatásban szerezhető meg ingyen, például esti tagozaton. </a:t>
            </a:r>
            <a:endParaRPr lang="hu-HU" dirty="0" smtClean="0">
              <a:latin typeface="+mj-lt"/>
            </a:endParaRPr>
          </a:p>
          <a:p>
            <a:endParaRPr lang="hu-HU" dirty="0" smtClean="0">
              <a:latin typeface="+mj-lt"/>
            </a:endParaRPr>
          </a:p>
          <a:p>
            <a:r>
              <a:rPr lang="hu-HU" dirty="0">
                <a:latin typeface="+mj-lt"/>
              </a:rPr>
              <a:t>Akik már betöltötték a 26. életévüket, számukra is nyitott az ingyenes képzés, de kizárólag esti vagy levelező tagozaton.</a:t>
            </a:r>
          </a:p>
          <a:p>
            <a:r>
              <a:rPr lang="hu-HU" dirty="0">
                <a:latin typeface="+mj-lt"/>
              </a:rPr>
              <a:t>Ha már </a:t>
            </a:r>
            <a:r>
              <a:rPr lang="hu-HU" dirty="0" smtClean="0">
                <a:latin typeface="+mj-lt"/>
              </a:rPr>
              <a:t>érettségizett, </a:t>
            </a:r>
            <a:r>
              <a:rPr lang="hu-HU" dirty="0">
                <a:latin typeface="+mj-lt"/>
              </a:rPr>
              <a:t>legfeljebb három évet finanszíroz első szakmaként az állam. Amennyiben megszerezted első diplomádat és nem lépted túl a korhatárt, ugyanúgy jelentkezhetsz az ingyenes első OKJ-képzésedre. Ilyen esetben nem számít, hogy államilag finanszírozottan szerezted-e meg a diplomádat, a két képzési típus külön számítja az állam</a:t>
            </a:r>
            <a:r>
              <a:rPr lang="hu-HU" dirty="0" smtClean="0">
                <a:latin typeface="+mj-lt"/>
              </a:rPr>
              <a:t>.</a:t>
            </a:r>
            <a:endParaRPr lang="hu-HU" dirty="0"/>
          </a:p>
        </p:txBody>
      </p:sp>
    </p:spTree>
    <p:extLst>
      <p:ext uri="{BB962C8B-B14F-4D97-AF65-F5344CB8AC3E}">
        <p14:creationId xmlns:p14="http://schemas.microsoft.com/office/powerpoint/2010/main" xmlns="" val="3932230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23528" y="260648"/>
            <a:ext cx="7704856" cy="1446550"/>
          </a:xfrm>
          <a:prstGeom prst="rect">
            <a:avLst/>
          </a:prstGeom>
        </p:spPr>
        <p:txBody>
          <a:bodyPr wrap="square">
            <a:spAutoFit/>
          </a:bodyPr>
          <a:lstStyle/>
          <a:p>
            <a:pPr algn="ctr"/>
            <a:r>
              <a:rPr lang="hu-HU" sz="2800" b="1" dirty="0">
                <a:latin typeface="Times New Roman" panose="02020603050405020304" pitchFamily="18" charset="0"/>
              </a:rPr>
              <a:t>A Nemzetgazdasági Minisztérium pályázatai:</a:t>
            </a:r>
            <a:br>
              <a:rPr lang="hu-HU" sz="2800" b="1" dirty="0">
                <a:latin typeface="Times New Roman" panose="02020603050405020304" pitchFamily="18" charset="0"/>
              </a:rPr>
            </a:br>
            <a:r>
              <a:rPr lang="hu-HU" sz="2800" b="1" dirty="0">
                <a:latin typeface="Times New Roman" panose="02020603050405020304" pitchFamily="18" charset="0"/>
              </a:rPr>
              <a:t>„GINOP-6.”</a:t>
            </a:r>
            <a:r>
              <a:rPr lang="hu-HU" sz="2800" dirty="0"/>
              <a:t> </a:t>
            </a:r>
            <a:r>
              <a:rPr lang="hu-HU" sz="3200" dirty="0"/>
              <a:t/>
            </a:r>
            <a:br>
              <a:rPr lang="hu-HU" sz="3200" dirty="0"/>
            </a:br>
            <a:endParaRPr lang="hu-HU" sz="3200" dirty="0"/>
          </a:p>
        </p:txBody>
      </p:sp>
      <p:sp>
        <p:nvSpPr>
          <p:cNvPr id="3" name="Téglalap 2"/>
          <p:cNvSpPr/>
          <p:nvPr/>
        </p:nvSpPr>
        <p:spPr>
          <a:xfrm>
            <a:off x="323528" y="1988840"/>
            <a:ext cx="8549480" cy="421653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hu-HU" sz="2800" b="1" dirty="0">
                <a:latin typeface="Times New Roman" panose="02020603050405020304" pitchFamily="18" charset="0"/>
              </a:rPr>
              <a:t>Irinyi </a:t>
            </a:r>
            <a:r>
              <a:rPr lang="hu-HU" sz="2800" b="1" dirty="0" smtClean="0">
                <a:latin typeface="Times New Roman" panose="02020603050405020304" pitchFamily="18" charset="0"/>
              </a:rPr>
              <a:t>Terv</a:t>
            </a:r>
          </a:p>
          <a:p>
            <a:r>
              <a:rPr lang="hu-HU" sz="2000" dirty="0" smtClean="0">
                <a:latin typeface="+mj-lt"/>
              </a:rPr>
              <a:t>• </a:t>
            </a:r>
            <a:r>
              <a:rPr lang="hu-HU" sz="2000" dirty="0">
                <a:latin typeface="+mj-lt"/>
              </a:rPr>
              <a:t>Hazai ipar fejlesztésének egyik legfontosabb alappillére </a:t>
            </a:r>
            <a:r>
              <a:rPr lang="hu-HU" sz="2000" dirty="0" smtClean="0">
                <a:latin typeface="+mj-lt"/>
              </a:rPr>
              <a:t>az új          technológiák</a:t>
            </a:r>
            <a:r>
              <a:rPr lang="hu-HU" sz="2000" dirty="0">
                <a:latin typeface="+mj-lt"/>
              </a:rPr>
              <a:t>, </a:t>
            </a:r>
            <a:r>
              <a:rPr lang="hu-HU" sz="2000" dirty="0" smtClean="0">
                <a:latin typeface="+mj-lt"/>
              </a:rPr>
              <a:t>digitális technológiák </a:t>
            </a:r>
            <a:r>
              <a:rPr lang="hu-HU" sz="2000" dirty="0">
                <a:latin typeface="+mj-lt"/>
              </a:rPr>
              <a:t>elterjesztése, alkalmazása</a:t>
            </a:r>
            <a:r>
              <a:rPr lang="hu-HU" sz="2000" dirty="0" smtClean="0">
                <a:latin typeface="+mj-lt"/>
              </a:rPr>
              <a:t>, fejlesztése</a:t>
            </a:r>
          </a:p>
          <a:p>
            <a:r>
              <a:rPr lang="hu-HU" sz="2000" dirty="0">
                <a:latin typeface="+mj-lt"/>
              </a:rPr>
              <a:t/>
            </a:r>
            <a:br>
              <a:rPr lang="hu-HU" sz="2000" dirty="0">
                <a:latin typeface="+mj-lt"/>
              </a:rPr>
            </a:br>
            <a:r>
              <a:rPr lang="hu-HU" sz="2000" dirty="0">
                <a:latin typeface="+mj-lt"/>
              </a:rPr>
              <a:t>• Ipari folyamatok </a:t>
            </a:r>
            <a:r>
              <a:rPr lang="hu-HU" sz="2000" dirty="0" err="1">
                <a:latin typeface="+mj-lt"/>
              </a:rPr>
              <a:t>digitalizációja</a:t>
            </a:r>
            <a:r>
              <a:rPr lang="hu-HU" sz="2000" dirty="0">
                <a:latin typeface="+mj-lt"/>
              </a:rPr>
              <a:t> miatt felértékelődik a </a:t>
            </a:r>
            <a:r>
              <a:rPr lang="hu-HU" sz="2000" dirty="0" smtClean="0">
                <a:latin typeface="+mj-lt"/>
              </a:rPr>
              <a:t>K+F tevékenység </a:t>
            </a:r>
            <a:r>
              <a:rPr lang="hu-HU" sz="2000" dirty="0">
                <a:latin typeface="+mj-lt"/>
              </a:rPr>
              <a:t>és az </a:t>
            </a:r>
            <a:r>
              <a:rPr lang="hu-HU" sz="2000" dirty="0" smtClean="0">
                <a:latin typeface="+mj-lt"/>
              </a:rPr>
              <a:t>egyetemi-és </a:t>
            </a:r>
            <a:r>
              <a:rPr lang="hu-HU" sz="2000" dirty="0">
                <a:latin typeface="+mj-lt"/>
              </a:rPr>
              <a:t>kutatóműhelyek </a:t>
            </a:r>
            <a:r>
              <a:rPr lang="hu-HU" sz="2000" dirty="0" smtClean="0">
                <a:latin typeface="+mj-lt"/>
              </a:rPr>
              <a:t>szerepe</a:t>
            </a:r>
          </a:p>
          <a:p>
            <a:r>
              <a:rPr lang="hu-HU" sz="2000" dirty="0">
                <a:latin typeface="+mj-lt"/>
              </a:rPr>
              <a:t/>
            </a:r>
            <a:br>
              <a:rPr lang="hu-HU" sz="2000" dirty="0">
                <a:latin typeface="+mj-lt"/>
              </a:rPr>
            </a:br>
            <a:r>
              <a:rPr lang="hu-HU" sz="2000" dirty="0">
                <a:latin typeface="+mj-lt"/>
              </a:rPr>
              <a:t>• Kiemelten fejlesztendő, versenyképes ágazatok</a:t>
            </a:r>
            <a:br>
              <a:rPr lang="hu-HU" sz="2000" dirty="0">
                <a:latin typeface="+mj-lt"/>
              </a:rPr>
            </a:br>
            <a:r>
              <a:rPr lang="hu-HU" sz="2000" dirty="0">
                <a:latin typeface="+mj-lt"/>
              </a:rPr>
              <a:t>• Pl.: specializált gép- és járműgyártás, </a:t>
            </a:r>
            <a:r>
              <a:rPr lang="hu-HU" sz="2000" dirty="0" err="1">
                <a:latin typeface="+mj-lt"/>
              </a:rPr>
              <a:t>járműgyártás</a:t>
            </a:r>
            <a:r>
              <a:rPr lang="hu-HU" sz="2000" dirty="0">
                <a:latin typeface="+mj-lt"/>
              </a:rPr>
              <a:t>, védelmi ipar, IKT</a:t>
            </a:r>
            <a:r>
              <a:rPr lang="hu-HU" sz="2000" dirty="0" smtClean="0">
                <a:latin typeface="+mj-lt"/>
              </a:rPr>
              <a:t>,    </a:t>
            </a:r>
          </a:p>
          <a:p>
            <a:r>
              <a:rPr lang="hu-HU" sz="2000" dirty="0">
                <a:latin typeface="+mj-lt"/>
              </a:rPr>
              <a:t> </a:t>
            </a:r>
            <a:r>
              <a:rPr lang="hu-HU" sz="2000" dirty="0" smtClean="0">
                <a:latin typeface="+mj-lt"/>
              </a:rPr>
              <a:t>   élelmiszeripar, egészséggazdaság</a:t>
            </a:r>
          </a:p>
          <a:p>
            <a:r>
              <a:rPr lang="hu-HU" sz="2000" dirty="0" smtClean="0">
                <a:latin typeface="+mj-lt"/>
              </a:rPr>
              <a:t>• </a:t>
            </a:r>
            <a:r>
              <a:rPr lang="hu-HU" sz="2000" dirty="0">
                <a:latin typeface="+mj-lt"/>
              </a:rPr>
              <a:t>Az új munkaerő-piaci igények – a </a:t>
            </a:r>
            <a:r>
              <a:rPr lang="hu-HU" sz="2000" b="1" dirty="0">
                <a:latin typeface="+mj-lt"/>
              </a:rPr>
              <a:t>szakképzés </a:t>
            </a:r>
            <a:r>
              <a:rPr lang="hu-HU" sz="2000" b="1" dirty="0" smtClean="0">
                <a:latin typeface="+mj-lt"/>
              </a:rPr>
              <a:t>jelentős szerepe</a:t>
            </a:r>
          </a:p>
          <a:p>
            <a:r>
              <a:rPr lang="hu-HU" sz="2000" b="1" dirty="0">
                <a:latin typeface="+mj-lt"/>
              </a:rPr>
              <a:t/>
            </a:r>
            <a:br>
              <a:rPr lang="hu-HU" sz="2000" b="1" dirty="0">
                <a:latin typeface="+mj-lt"/>
              </a:rPr>
            </a:br>
            <a:r>
              <a:rPr lang="hu-HU" sz="2000" dirty="0">
                <a:latin typeface="+mj-lt"/>
              </a:rPr>
              <a:t>• olyan szakemberek képzése, akik az </a:t>
            </a:r>
            <a:r>
              <a:rPr lang="hu-HU" sz="2000" dirty="0" smtClean="0">
                <a:latin typeface="+mj-lt"/>
              </a:rPr>
              <a:t>új kihívásoknak </a:t>
            </a:r>
            <a:r>
              <a:rPr lang="hu-HU" sz="2000" dirty="0">
                <a:latin typeface="+mj-lt"/>
              </a:rPr>
              <a:t>megfelelnek </a:t>
            </a:r>
          </a:p>
        </p:txBody>
      </p:sp>
    </p:spTree>
    <p:extLst>
      <p:ext uri="{BB962C8B-B14F-4D97-AF65-F5344CB8AC3E}">
        <p14:creationId xmlns:p14="http://schemas.microsoft.com/office/powerpoint/2010/main" xmlns="" val="802919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755576" y="188640"/>
            <a:ext cx="7254552" cy="1384995"/>
          </a:xfrm>
          <a:prstGeom prst="rect">
            <a:avLst/>
          </a:prstGeom>
        </p:spPr>
        <p:txBody>
          <a:bodyPr wrap="square">
            <a:spAutoFit/>
          </a:bodyPr>
          <a:lstStyle/>
          <a:p>
            <a:pPr algn="ctr"/>
            <a:r>
              <a:rPr lang="hu-HU" sz="2800" b="1" dirty="0">
                <a:latin typeface="Times New Roman" panose="02020603050405020304" pitchFamily="18" charset="0"/>
              </a:rPr>
              <a:t>A „GINOP 6.” prioritása: Versenyképes, képzett munkaerő</a:t>
            </a:r>
            <a:r>
              <a:rPr lang="hu-HU" sz="2800" b="1" dirty="0"/>
              <a:t> </a:t>
            </a:r>
            <a:br>
              <a:rPr lang="hu-HU" sz="2800" b="1" dirty="0"/>
            </a:br>
            <a:endParaRPr lang="hu-HU" sz="2800" b="1" dirty="0"/>
          </a:p>
        </p:txBody>
      </p:sp>
      <p:sp>
        <p:nvSpPr>
          <p:cNvPr id="3" name="Téglalap 2"/>
          <p:cNvSpPr/>
          <p:nvPr/>
        </p:nvSpPr>
        <p:spPr>
          <a:xfrm>
            <a:off x="395536" y="1196752"/>
            <a:ext cx="8252429" cy="526297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400" b="1" dirty="0"/>
              <a:t>A „Versenyképes munkaerő” prioritási tengely a munkaerő-kínálat </a:t>
            </a:r>
            <a:r>
              <a:rPr lang="hu-HU" sz="2400" b="1" dirty="0" smtClean="0"/>
              <a:t>fejlesztését célozza </a:t>
            </a:r>
            <a:r>
              <a:rPr lang="hu-HU" sz="2400" b="1" dirty="0"/>
              <a:t>az oktatás és képzés támogatásával. A munkaerő kínálatnak </a:t>
            </a:r>
            <a:r>
              <a:rPr lang="hu-HU" sz="2400" b="1" dirty="0" smtClean="0"/>
              <a:t>igazodnia szükséges </a:t>
            </a:r>
            <a:r>
              <a:rPr lang="hu-HU" sz="2400" b="1" dirty="0"/>
              <a:t>a gazdaság munkaerő keresletéhez. </a:t>
            </a:r>
            <a:endParaRPr lang="hu-HU" sz="2400" b="1" dirty="0" smtClean="0"/>
          </a:p>
          <a:p>
            <a:r>
              <a:rPr lang="hu-HU" sz="2400" b="1" dirty="0" smtClean="0"/>
              <a:t>Ehhez </a:t>
            </a:r>
            <a:r>
              <a:rPr lang="hu-HU" sz="2400" b="1" dirty="0"/>
              <a:t>a képzési rendszereket </a:t>
            </a:r>
            <a:r>
              <a:rPr lang="hu-HU" sz="2400" b="1" dirty="0" smtClean="0"/>
              <a:t>a gazdasági </a:t>
            </a:r>
            <a:r>
              <a:rPr lang="hu-HU" sz="2400" b="1" dirty="0"/>
              <a:t>igényeihez igazodva kell fejleszteni</a:t>
            </a:r>
            <a:r>
              <a:rPr lang="hu-HU" sz="2400" b="1" dirty="0" smtClean="0"/>
              <a:t>.</a:t>
            </a:r>
          </a:p>
          <a:p>
            <a:r>
              <a:rPr lang="hu-HU" sz="2400" b="1" dirty="0"/>
              <a:t/>
            </a:r>
            <a:br>
              <a:rPr lang="hu-HU" sz="2400" b="1" dirty="0"/>
            </a:br>
            <a:r>
              <a:rPr lang="hu-HU" sz="2400" b="1" dirty="0"/>
              <a:t>Eszközök:</a:t>
            </a:r>
            <a:br>
              <a:rPr lang="hu-HU" sz="2400" b="1" dirty="0"/>
            </a:br>
            <a:r>
              <a:rPr lang="hu-HU" sz="2400" b="1" dirty="0"/>
              <a:t>Felnőttképzés támogatása</a:t>
            </a:r>
            <a:br>
              <a:rPr lang="hu-HU" sz="2400" b="1" dirty="0"/>
            </a:br>
            <a:r>
              <a:rPr lang="hu-HU" sz="2400" b="1" dirty="0"/>
              <a:t>Alacsony képzettségűek támogatása</a:t>
            </a:r>
            <a:br>
              <a:rPr lang="hu-HU" sz="2400" b="1" dirty="0"/>
            </a:br>
            <a:r>
              <a:rPr lang="hu-HU" sz="2400" b="1" dirty="0"/>
              <a:t>Közfoglalkoztatásból való kivezetés támogatása</a:t>
            </a:r>
            <a:br>
              <a:rPr lang="hu-HU" sz="2400" b="1" dirty="0"/>
            </a:br>
            <a:r>
              <a:rPr lang="hu-HU" sz="2400" b="1" dirty="0"/>
              <a:t>A szakképzés és a felnőttképzés rendszerének továbbfejlesztése </a:t>
            </a:r>
          </a:p>
        </p:txBody>
      </p:sp>
    </p:spTree>
    <p:extLst>
      <p:ext uri="{BB962C8B-B14F-4D97-AF65-F5344CB8AC3E}">
        <p14:creationId xmlns:p14="http://schemas.microsoft.com/office/powerpoint/2010/main" xmlns="" val="989908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1050" y="0"/>
            <a:ext cx="8208912" cy="1815882"/>
          </a:xfrm>
          <a:prstGeom prst="rect">
            <a:avLst/>
          </a:prstGeom>
        </p:spPr>
        <p:txBody>
          <a:bodyPr wrap="square">
            <a:spAutoFit/>
          </a:bodyPr>
          <a:lstStyle/>
          <a:p>
            <a:pPr algn="ctr"/>
            <a:r>
              <a:rPr lang="hu-HU" sz="2800" b="1" dirty="0">
                <a:latin typeface="Times New Roman" panose="02020603050405020304" pitchFamily="18" charset="0"/>
              </a:rPr>
              <a:t>Alacsony képzettségűek és közfoglalkoztatottak képzése</a:t>
            </a:r>
            <a:br>
              <a:rPr lang="hu-HU" sz="2800" b="1" dirty="0">
                <a:latin typeface="Times New Roman" panose="02020603050405020304" pitchFamily="18" charset="0"/>
              </a:rPr>
            </a:br>
            <a:r>
              <a:rPr lang="hu-HU" sz="2800" b="1" dirty="0">
                <a:latin typeface="Times New Roman" panose="02020603050405020304" pitchFamily="18" charset="0"/>
              </a:rPr>
              <a:t>GINOP-6.1.1 kiemelt projekt</a:t>
            </a:r>
            <a:r>
              <a:rPr lang="hu-HU" sz="2800" dirty="0"/>
              <a:t> </a:t>
            </a:r>
            <a:br>
              <a:rPr lang="hu-HU" sz="2800" dirty="0"/>
            </a:br>
            <a:endParaRPr lang="hu-HU" sz="2800" dirty="0"/>
          </a:p>
        </p:txBody>
      </p:sp>
      <p:sp>
        <p:nvSpPr>
          <p:cNvPr id="3" name="Téglalap 2"/>
          <p:cNvSpPr/>
          <p:nvPr/>
        </p:nvSpPr>
        <p:spPr>
          <a:xfrm>
            <a:off x="251520" y="2276872"/>
            <a:ext cx="8640960" cy="406265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400" b="1" dirty="0">
                <a:solidFill>
                  <a:srgbClr val="000000"/>
                </a:solidFill>
                <a:latin typeface="+mj-lt"/>
              </a:rPr>
              <a:t>A kiemelt projekt célcsoportjai:</a:t>
            </a:r>
            <a:br>
              <a:rPr lang="hu-HU" sz="2400" b="1" dirty="0">
                <a:solidFill>
                  <a:srgbClr val="000000"/>
                </a:solidFill>
                <a:latin typeface="+mj-lt"/>
              </a:rPr>
            </a:br>
            <a:r>
              <a:rPr lang="hu-HU" sz="2400" dirty="0">
                <a:solidFill>
                  <a:srgbClr val="000000"/>
                </a:solidFill>
                <a:latin typeface="+mj-lt"/>
              </a:rPr>
              <a:t>A konvergencia régiókban magyarországi lakóhellyel vagy </a:t>
            </a:r>
            <a:r>
              <a:rPr lang="hu-HU" sz="2400" dirty="0" smtClean="0">
                <a:solidFill>
                  <a:srgbClr val="000000"/>
                </a:solidFill>
                <a:latin typeface="+mj-lt"/>
              </a:rPr>
              <a:t>bejelentett tartózkodási </a:t>
            </a:r>
            <a:r>
              <a:rPr lang="hu-HU" sz="2400" dirty="0">
                <a:solidFill>
                  <a:srgbClr val="000000"/>
                </a:solidFill>
                <a:latin typeface="+mj-lt"/>
              </a:rPr>
              <a:t>hellyel rendelkező </a:t>
            </a:r>
            <a:r>
              <a:rPr lang="hu-HU" sz="2400" dirty="0" smtClean="0">
                <a:solidFill>
                  <a:srgbClr val="000000"/>
                </a:solidFill>
                <a:latin typeface="+mj-lt"/>
              </a:rPr>
              <a:t>tankötelezettségüket </a:t>
            </a:r>
            <a:r>
              <a:rPr lang="hu-HU" sz="2400" dirty="0">
                <a:solidFill>
                  <a:srgbClr val="000000"/>
                </a:solidFill>
                <a:latin typeface="+mj-lt"/>
              </a:rPr>
              <a:t>teljesített, </a:t>
            </a:r>
            <a:r>
              <a:rPr lang="hu-HU" sz="2400" dirty="0" smtClean="0">
                <a:solidFill>
                  <a:srgbClr val="000000"/>
                </a:solidFill>
                <a:latin typeface="+mj-lt"/>
              </a:rPr>
              <a:t>elsősorban alacsony </a:t>
            </a:r>
            <a:r>
              <a:rPr lang="hu-HU" sz="2400" dirty="0">
                <a:solidFill>
                  <a:srgbClr val="000000"/>
                </a:solidFill>
                <a:latin typeface="+mj-lt"/>
              </a:rPr>
              <a:t>iskolai végzettségű, legfeljebb befejezett általános </a:t>
            </a:r>
            <a:r>
              <a:rPr lang="hu-HU" sz="2400" dirty="0" smtClean="0">
                <a:solidFill>
                  <a:srgbClr val="000000"/>
                </a:solidFill>
                <a:latin typeface="+mj-lt"/>
              </a:rPr>
              <a:t>iskolai végzettséggel </a:t>
            </a:r>
            <a:r>
              <a:rPr lang="hu-HU" sz="2400" dirty="0">
                <a:solidFill>
                  <a:srgbClr val="000000"/>
                </a:solidFill>
                <a:latin typeface="+mj-lt"/>
              </a:rPr>
              <a:t>rendelkező munkavállalási korú (öregségi nyugdíjkorhatárt </a:t>
            </a:r>
            <a:r>
              <a:rPr lang="hu-HU" sz="2400" dirty="0" smtClean="0">
                <a:solidFill>
                  <a:srgbClr val="000000"/>
                </a:solidFill>
                <a:latin typeface="+mj-lt"/>
              </a:rPr>
              <a:t>el nem </a:t>
            </a:r>
            <a:r>
              <a:rPr lang="hu-HU" sz="2400" dirty="0">
                <a:solidFill>
                  <a:srgbClr val="000000"/>
                </a:solidFill>
                <a:latin typeface="+mj-lt"/>
              </a:rPr>
              <a:t>ért) felnőtt személyek, akik</a:t>
            </a:r>
            <a:r>
              <a:rPr lang="hu-HU" sz="2400" dirty="0" smtClean="0">
                <a:solidFill>
                  <a:srgbClr val="000000"/>
                </a:solidFill>
                <a:latin typeface="+mj-lt"/>
              </a:rPr>
              <a:t>:</a:t>
            </a:r>
          </a:p>
          <a:p>
            <a:pPr algn="ctr"/>
            <a:r>
              <a:rPr lang="hu-HU" sz="2400" dirty="0">
                <a:solidFill>
                  <a:srgbClr val="000000"/>
                </a:solidFill>
                <a:latin typeface="+mj-lt"/>
              </a:rPr>
              <a:t/>
            </a:r>
            <a:br>
              <a:rPr lang="hu-HU" sz="2400" dirty="0">
                <a:solidFill>
                  <a:srgbClr val="000000"/>
                </a:solidFill>
                <a:latin typeface="+mj-lt"/>
              </a:rPr>
            </a:br>
            <a:r>
              <a:rPr lang="hu-HU" sz="2400" dirty="0">
                <a:solidFill>
                  <a:srgbClr val="000000"/>
                </a:solidFill>
                <a:latin typeface="+mj-lt"/>
              </a:rPr>
              <a:t>közfoglalkoztatási jogviszonyban vagy </a:t>
            </a:r>
            <a:endParaRPr lang="hu-HU" sz="2400" dirty="0" smtClean="0">
              <a:solidFill>
                <a:srgbClr val="000000"/>
              </a:solidFill>
              <a:latin typeface="+mj-lt"/>
            </a:endParaRPr>
          </a:p>
          <a:p>
            <a:pPr algn="ctr"/>
            <a:r>
              <a:rPr lang="hu-HU" sz="2400" dirty="0" smtClean="0">
                <a:solidFill>
                  <a:srgbClr val="000000"/>
                </a:solidFill>
                <a:latin typeface="+mj-lt"/>
              </a:rPr>
              <a:t>munkaviszonyban </a:t>
            </a:r>
            <a:r>
              <a:rPr lang="hu-HU" sz="2400" dirty="0">
                <a:solidFill>
                  <a:srgbClr val="000000"/>
                </a:solidFill>
                <a:latin typeface="+mj-lt"/>
              </a:rPr>
              <a:t>állnak</a:t>
            </a:r>
            <a:r>
              <a:rPr lang="hu-HU" sz="2400" dirty="0">
                <a:latin typeface="+mj-lt"/>
              </a:rPr>
              <a:t> </a:t>
            </a:r>
            <a:r>
              <a:rPr lang="hu-HU" dirty="0"/>
              <a:t/>
            </a:r>
            <a:br>
              <a:rPr lang="hu-HU" dirty="0"/>
            </a:br>
            <a:endParaRPr lang="hu-HU" dirty="0"/>
          </a:p>
        </p:txBody>
      </p:sp>
    </p:spTree>
    <p:extLst>
      <p:ext uri="{BB962C8B-B14F-4D97-AF65-F5344CB8AC3E}">
        <p14:creationId xmlns:p14="http://schemas.microsoft.com/office/powerpoint/2010/main" xmlns="" val="849929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23528" y="188640"/>
            <a:ext cx="7632848" cy="1815882"/>
          </a:xfrm>
          <a:prstGeom prst="rect">
            <a:avLst/>
          </a:prstGeom>
        </p:spPr>
        <p:txBody>
          <a:bodyPr wrap="square">
            <a:spAutoFit/>
          </a:bodyPr>
          <a:lstStyle/>
          <a:p>
            <a:pPr algn="ctr"/>
            <a:r>
              <a:rPr lang="hu-HU" sz="2800" b="1" dirty="0">
                <a:latin typeface="Times New Roman" panose="02020603050405020304" pitchFamily="18" charset="0"/>
              </a:rPr>
              <a:t>Alacsony képzettségűek és közfoglalkoztatottak képzése</a:t>
            </a:r>
            <a:br>
              <a:rPr lang="hu-HU" sz="2800" b="1" dirty="0">
                <a:latin typeface="Times New Roman" panose="02020603050405020304" pitchFamily="18" charset="0"/>
              </a:rPr>
            </a:br>
            <a:r>
              <a:rPr lang="hu-HU" sz="2800" b="1" dirty="0">
                <a:latin typeface="Times New Roman" panose="02020603050405020304" pitchFamily="18" charset="0"/>
              </a:rPr>
              <a:t>GINOP-6.1.1 kiemelt projekt</a:t>
            </a:r>
            <a:r>
              <a:rPr lang="hu-HU" sz="2800" dirty="0"/>
              <a:t> </a:t>
            </a:r>
            <a:br>
              <a:rPr lang="hu-HU" sz="2800" dirty="0"/>
            </a:br>
            <a:endParaRPr lang="hu-HU" sz="2800" dirty="0"/>
          </a:p>
        </p:txBody>
      </p:sp>
      <p:sp>
        <p:nvSpPr>
          <p:cNvPr id="3" name="Téglalap 2"/>
          <p:cNvSpPr/>
          <p:nvPr/>
        </p:nvSpPr>
        <p:spPr>
          <a:xfrm>
            <a:off x="341222" y="1700808"/>
            <a:ext cx="8496944" cy="480131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b="1" dirty="0">
                <a:solidFill>
                  <a:srgbClr val="000000"/>
                </a:solidFill>
                <a:latin typeface="Times New Roman" panose="02020603050405020304" pitchFamily="18" charset="0"/>
              </a:rPr>
              <a:t>Bevonási </a:t>
            </a:r>
            <a:r>
              <a:rPr lang="hu-HU" b="1" dirty="0" smtClean="0">
                <a:solidFill>
                  <a:srgbClr val="000000"/>
                </a:solidFill>
                <a:latin typeface="Times New Roman" panose="02020603050405020304" pitchFamily="18" charset="0"/>
              </a:rPr>
              <a:t>feltételek</a:t>
            </a:r>
          </a:p>
          <a:p>
            <a:r>
              <a:rPr lang="hu-HU" b="1" dirty="0">
                <a:solidFill>
                  <a:srgbClr val="000000"/>
                </a:solidFill>
                <a:latin typeface="Times New Roman" panose="02020603050405020304" pitchFamily="18" charset="0"/>
              </a:rPr>
              <a:t/>
            </a:r>
            <a:br>
              <a:rPr lang="hu-HU" b="1" dirty="0">
                <a:solidFill>
                  <a:srgbClr val="000000"/>
                </a:solidFill>
                <a:latin typeface="Times New Roman" panose="02020603050405020304" pitchFamily="18" charset="0"/>
              </a:rPr>
            </a:br>
            <a:r>
              <a:rPr lang="hu-HU" dirty="0">
                <a:solidFill>
                  <a:srgbClr val="000000"/>
                </a:solidFill>
                <a:latin typeface="Times New Roman" panose="02020603050405020304" pitchFamily="18" charset="0"/>
              </a:rPr>
              <a:t>„Bevonható az a személy és a projekt keretében OKJ-s képzésben részt vehet,</a:t>
            </a:r>
            <a:br>
              <a:rPr lang="hu-HU" dirty="0">
                <a:solidFill>
                  <a:srgbClr val="000000"/>
                </a:solidFill>
                <a:latin typeface="Times New Roman" panose="02020603050405020304" pitchFamily="18" charset="0"/>
              </a:rPr>
            </a:br>
            <a:r>
              <a:rPr lang="hu-HU" dirty="0">
                <a:solidFill>
                  <a:srgbClr val="000000"/>
                </a:solidFill>
                <a:latin typeface="Times New Roman" panose="02020603050405020304" pitchFamily="18" charset="0"/>
              </a:rPr>
              <a:t>aki hazai költségvetés vagy uniós forrás terhére megvalósuló programban</a:t>
            </a:r>
            <a:br>
              <a:rPr lang="hu-HU" dirty="0">
                <a:solidFill>
                  <a:srgbClr val="000000"/>
                </a:solidFill>
                <a:latin typeface="Times New Roman" panose="02020603050405020304" pitchFamily="18" charset="0"/>
              </a:rPr>
            </a:br>
            <a:r>
              <a:rPr lang="hu-HU" dirty="0">
                <a:solidFill>
                  <a:srgbClr val="000000"/>
                </a:solidFill>
                <a:latin typeface="Times New Roman" panose="02020603050405020304" pitchFamily="18" charset="0"/>
              </a:rPr>
              <a:t>támogatott OKJ-s képzésben már korábban részt vett és az utoljára ilyen</a:t>
            </a:r>
            <a:br>
              <a:rPr lang="hu-HU" dirty="0">
                <a:solidFill>
                  <a:srgbClr val="000000"/>
                </a:solidFill>
                <a:latin typeface="Times New Roman" panose="02020603050405020304" pitchFamily="18" charset="0"/>
              </a:rPr>
            </a:br>
            <a:r>
              <a:rPr lang="hu-HU" dirty="0">
                <a:solidFill>
                  <a:srgbClr val="000000"/>
                </a:solidFill>
                <a:latin typeface="Times New Roman" panose="02020603050405020304" pitchFamily="18" charset="0"/>
              </a:rPr>
              <a:t>formában megszerzett képesítés </a:t>
            </a:r>
            <a:r>
              <a:rPr lang="hu-HU" dirty="0" smtClean="0">
                <a:solidFill>
                  <a:srgbClr val="000000"/>
                </a:solidFill>
                <a:latin typeface="Times New Roman" panose="02020603050405020304" pitchFamily="18" charset="0"/>
              </a:rPr>
              <a:t>óta</a:t>
            </a:r>
          </a:p>
          <a:p>
            <a:r>
              <a:rPr lang="hu-HU" dirty="0">
                <a:solidFill>
                  <a:srgbClr val="000000"/>
                </a:solidFill>
                <a:latin typeface="Times New Roman" panose="02020603050405020304" pitchFamily="18" charset="0"/>
              </a:rPr>
              <a:t/>
            </a:r>
            <a:br>
              <a:rPr lang="hu-HU" dirty="0">
                <a:solidFill>
                  <a:srgbClr val="000000"/>
                </a:solidFill>
                <a:latin typeface="Times New Roman" panose="02020603050405020304" pitchFamily="18" charset="0"/>
              </a:rPr>
            </a:br>
            <a:r>
              <a:rPr lang="hu-HU" dirty="0">
                <a:solidFill>
                  <a:srgbClr val="000000"/>
                </a:solidFill>
                <a:latin typeface="Wingdings" panose="05000000000000000000" pitchFamily="2" charset="2"/>
              </a:rPr>
              <a:t></a:t>
            </a:r>
            <a:r>
              <a:rPr lang="hu-HU" dirty="0">
                <a:solidFill>
                  <a:srgbClr val="000000"/>
                </a:solidFill>
                <a:latin typeface="Times New Roman" panose="02020603050405020304" pitchFamily="18" charset="0"/>
              </a:rPr>
              <a:t>legalább 1, de kevesebb, mint 2 év telt el</a:t>
            </a:r>
            <a:r>
              <a:rPr lang="hu-HU" dirty="0" smtClean="0">
                <a:solidFill>
                  <a:srgbClr val="000000"/>
                </a:solidFill>
                <a:latin typeface="Times New Roman" panose="02020603050405020304" pitchFamily="18" charset="0"/>
              </a:rPr>
              <a:t>:</a:t>
            </a:r>
          </a:p>
          <a:p>
            <a:r>
              <a:rPr lang="hu-HU" dirty="0">
                <a:solidFill>
                  <a:srgbClr val="000000"/>
                </a:solidFill>
                <a:latin typeface="Times New Roman" panose="02020603050405020304" pitchFamily="18" charset="0"/>
              </a:rPr>
              <a:t/>
            </a:r>
            <a:br>
              <a:rPr lang="hu-HU" dirty="0">
                <a:solidFill>
                  <a:srgbClr val="000000"/>
                </a:solidFill>
                <a:latin typeface="Times New Roman" panose="02020603050405020304" pitchFamily="18" charset="0"/>
              </a:rPr>
            </a:br>
            <a:r>
              <a:rPr lang="hu-HU" dirty="0">
                <a:solidFill>
                  <a:srgbClr val="898989"/>
                </a:solidFill>
                <a:latin typeface="Wingdings" panose="05000000000000000000" pitchFamily="2" charset="2"/>
              </a:rPr>
              <a:t> </a:t>
            </a:r>
            <a:r>
              <a:rPr lang="hu-HU" dirty="0">
                <a:latin typeface="Times New Roman" panose="02020603050405020304" pitchFamily="18" charset="0"/>
              </a:rPr>
              <a:t>a korábban megszerzett szakképesítéséhez kapcsolódó </a:t>
            </a:r>
            <a:r>
              <a:rPr lang="hu-HU" dirty="0" smtClean="0">
                <a:latin typeface="Times New Roman" panose="02020603050405020304" pitchFamily="18" charset="0"/>
              </a:rPr>
              <a:t>szakképesítés ráépülést</a:t>
            </a:r>
            <a:r>
              <a:rPr lang="hu-HU" dirty="0">
                <a:latin typeface="Times New Roman" panose="02020603050405020304" pitchFamily="18" charset="0"/>
              </a:rPr>
              <a:t>, vagy</a:t>
            </a:r>
            <a:br>
              <a:rPr lang="hu-HU" dirty="0">
                <a:latin typeface="Times New Roman" panose="02020603050405020304" pitchFamily="18" charset="0"/>
              </a:rPr>
            </a:br>
            <a:r>
              <a:rPr lang="hu-HU" dirty="0">
                <a:latin typeface="Wingdings" panose="05000000000000000000" pitchFamily="2" charset="2"/>
              </a:rPr>
              <a:t> </a:t>
            </a:r>
            <a:r>
              <a:rPr lang="hu-HU" dirty="0">
                <a:latin typeface="Times New Roman" panose="02020603050405020304" pitchFamily="18" charset="0"/>
              </a:rPr>
              <a:t>a korábban megszerzett rész-szakképesítéshez kapcsolódóan a </a:t>
            </a:r>
            <a:r>
              <a:rPr lang="hu-HU" dirty="0" smtClean="0">
                <a:latin typeface="Times New Roman" panose="02020603050405020304" pitchFamily="18" charset="0"/>
              </a:rPr>
              <a:t>teljes </a:t>
            </a:r>
            <a:br>
              <a:rPr lang="hu-HU" dirty="0" smtClean="0">
                <a:latin typeface="Times New Roman" panose="02020603050405020304" pitchFamily="18" charset="0"/>
              </a:rPr>
            </a:br>
            <a:r>
              <a:rPr lang="hu-HU" dirty="0" smtClean="0">
                <a:latin typeface="Times New Roman" panose="02020603050405020304" pitchFamily="18" charset="0"/>
              </a:rPr>
              <a:t>        szakképesítést</a:t>
            </a:r>
            <a:r>
              <a:rPr lang="hu-HU" dirty="0">
                <a:latin typeface="Times New Roman" panose="02020603050405020304" pitchFamily="18" charset="0"/>
              </a:rPr>
              <a:t>, vagy</a:t>
            </a:r>
            <a:br>
              <a:rPr lang="hu-HU" dirty="0">
                <a:latin typeface="Times New Roman" panose="02020603050405020304" pitchFamily="18" charset="0"/>
              </a:rPr>
            </a:br>
            <a:r>
              <a:rPr lang="hu-HU" dirty="0">
                <a:latin typeface="Wingdings" panose="05000000000000000000" pitchFamily="2" charset="2"/>
              </a:rPr>
              <a:t> </a:t>
            </a:r>
            <a:r>
              <a:rPr lang="hu-HU" dirty="0">
                <a:latin typeface="Times New Roman" panose="02020603050405020304" pitchFamily="18" charset="0"/>
              </a:rPr>
              <a:t>a megszerzett képesítéséhez kapcsolódóan a Képzési területek egységes</a:t>
            </a:r>
            <a:br>
              <a:rPr lang="hu-HU" dirty="0">
                <a:latin typeface="Times New Roman" panose="02020603050405020304" pitchFamily="18" charset="0"/>
              </a:rPr>
            </a:br>
            <a:r>
              <a:rPr lang="hu-HU" dirty="0" smtClean="0">
                <a:latin typeface="Times New Roman" panose="02020603050405020304" pitchFamily="18" charset="0"/>
              </a:rPr>
              <a:t>        osztályozási </a:t>
            </a:r>
            <a:r>
              <a:rPr lang="hu-HU" dirty="0">
                <a:latin typeface="Times New Roman" panose="02020603050405020304" pitchFamily="18" charset="0"/>
              </a:rPr>
              <a:t>rendszere (KEOR) szerinti azonos főirányba </a:t>
            </a:r>
            <a:r>
              <a:rPr lang="hu-HU" dirty="0" smtClean="0">
                <a:latin typeface="Times New Roman" panose="02020603050405020304" pitchFamily="18" charset="0"/>
              </a:rPr>
              <a:t>tartozó képesítést</a:t>
            </a:r>
            <a:r>
              <a:rPr lang="hu-HU" dirty="0">
                <a:latin typeface="Times New Roman" panose="02020603050405020304" pitchFamily="18" charset="0"/>
              </a:rPr>
              <a:t/>
            </a:r>
            <a:br>
              <a:rPr lang="hu-HU" dirty="0">
                <a:latin typeface="Times New Roman" panose="02020603050405020304" pitchFamily="18" charset="0"/>
              </a:rPr>
            </a:br>
            <a:r>
              <a:rPr lang="hu-HU" dirty="0" smtClean="0">
                <a:latin typeface="Times New Roman" panose="02020603050405020304" pitchFamily="18" charset="0"/>
              </a:rPr>
              <a:t>        </a:t>
            </a:r>
            <a:r>
              <a:rPr lang="hu-HU" dirty="0" smtClean="0">
                <a:solidFill>
                  <a:srgbClr val="000000"/>
                </a:solidFill>
                <a:latin typeface="Times New Roman" panose="02020603050405020304" pitchFamily="18" charset="0"/>
              </a:rPr>
              <a:t>kíván </a:t>
            </a:r>
            <a:r>
              <a:rPr lang="hu-HU" dirty="0">
                <a:solidFill>
                  <a:srgbClr val="000000"/>
                </a:solidFill>
                <a:latin typeface="Times New Roman" panose="02020603050405020304" pitchFamily="18" charset="0"/>
              </a:rPr>
              <a:t>szerezni, </a:t>
            </a:r>
            <a:r>
              <a:rPr lang="hu-HU" dirty="0" smtClean="0">
                <a:solidFill>
                  <a:srgbClr val="000000"/>
                </a:solidFill>
                <a:latin typeface="Times New Roman" panose="02020603050405020304" pitchFamily="18" charset="0"/>
              </a:rPr>
              <a:t>vagy</a:t>
            </a:r>
          </a:p>
          <a:p>
            <a:r>
              <a:rPr lang="hu-HU" dirty="0">
                <a:solidFill>
                  <a:srgbClr val="000000"/>
                </a:solidFill>
                <a:latin typeface="Times New Roman" panose="02020603050405020304" pitchFamily="18" charset="0"/>
              </a:rPr>
              <a:t/>
            </a:r>
            <a:br>
              <a:rPr lang="hu-HU" dirty="0">
                <a:solidFill>
                  <a:srgbClr val="000000"/>
                </a:solidFill>
                <a:latin typeface="Times New Roman" panose="02020603050405020304" pitchFamily="18" charset="0"/>
              </a:rPr>
            </a:br>
            <a:r>
              <a:rPr lang="hu-HU" dirty="0">
                <a:solidFill>
                  <a:srgbClr val="000000"/>
                </a:solidFill>
                <a:latin typeface="Wingdings" panose="05000000000000000000" pitchFamily="2" charset="2"/>
              </a:rPr>
              <a:t></a:t>
            </a:r>
            <a:r>
              <a:rPr lang="hu-HU" dirty="0">
                <a:solidFill>
                  <a:srgbClr val="000000"/>
                </a:solidFill>
                <a:latin typeface="Times New Roman" panose="02020603050405020304" pitchFamily="18" charset="0"/>
              </a:rPr>
              <a:t>legalább 2 év telt el.”</a:t>
            </a:r>
            <a:r>
              <a:rPr lang="hu-HU" dirty="0"/>
              <a:t> </a:t>
            </a:r>
          </a:p>
        </p:txBody>
      </p:sp>
    </p:spTree>
    <p:extLst>
      <p:ext uri="{BB962C8B-B14F-4D97-AF65-F5344CB8AC3E}">
        <p14:creationId xmlns:p14="http://schemas.microsoft.com/office/powerpoint/2010/main" xmlns="" val="21032876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95536" y="21813"/>
            <a:ext cx="7632848" cy="1661993"/>
          </a:xfrm>
          <a:prstGeom prst="rect">
            <a:avLst/>
          </a:prstGeom>
        </p:spPr>
        <p:txBody>
          <a:bodyPr wrap="square">
            <a:spAutoFit/>
          </a:bodyPr>
          <a:lstStyle/>
          <a:p>
            <a:pPr algn="ctr"/>
            <a:r>
              <a:rPr lang="hu-HU" sz="2800" b="1" dirty="0">
                <a:latin typeface="Times New Roman" panose="02020603050405020304" pitchFamily="18" charset="0"/>
              </a:rPr>
              <a:t>Alacsony képzettségűek és közfoglalkoztatottak képzése</a:t>
            </a:r>
            <a:br>
              <a:rPr lang="hu-HU" sz="2800" b="1" dirty="0">
                <a:latin typeface="Times New Roman" panose="02020603050405020304" pitchFamily="18" charset="0"/>
              </a:rPr>
            </a:br>
            <a:r>
              <a:rPr lang="hu-HU" sz="2800" b="1" dirty="0">
                <a:latin typeface="Times New Roman" panose="02020603050405020304" pitchFamily="18" charset="0"/>
              </a:rPr>
              <a:t>GINOP-6.1.1 kiemelt projekt</a:t>
            </a:r>
            <a:r>
              <a:rPr lang="hu-HU" sz="2800" dirty="0"/>
              <a:t> </a:t>
            </a:r>
            <a:r>
              <a:rPr lang="hu-HU" dirty="0"/>
              <a:t/>
            </a:r>
            <a:br>
              <a:rPr lang="hu-HU" dirty="0"/>
            </a:br>
            <a:endParaRPr lang="hu-HU" dirty="0"/>
          </a:p>
        </p:txBody>
      </p:sp>
      <p:sp>
        <p:nvSpPr>
          <p:cNvPr id="3" name="Téglalap 2"/>
          <p:cNvSpPr/>
          <p:nvPr/>
        </p:nvSpPr>
        <p:spPr>
          <a:xfrm>
            <a:off x="179512" y="1582341"/>
            <a:ext cx="8712968" cy="48320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800" b="1" dirty="0">
                <a:solidFill>
                  <a:srgbClr val="000000"/>
                </a:solidFill>
                <a:latin typeface="Times New Roman" panose="02020603050405020304" pitchFamily="18" charset="0"/>
              </a:rPr>
              <a:t>Cél:</a:t>
            </a:r>
            <a:br>
              <a:rPr lang="hu-HU" sz="2800" b="1" dirty="0">
                <a:solidFill>
                  <a:srgbClr val="000000"/>
                </a:solidFill>
                <a:latin typeface="Times New Roman" panose="02020603050405020304" pitchFamily="18" charset="0"/>
              </a:rPr>
            </a:br>
            <a:r>
              <a:rPr lang="hu-HU" sz="2800" dirty="0">
                <a:solidFill>
                  <a:srgbClr val="000000"/>
                </a:solidFill>
                <a:latin typeface="Times New Roman" panose="02020603050405020304" pitchFamily="18" charset="0"/>
              </a:rPr>
              <a:t>közfoglalkoztatottak esetében a szakképzettség </a:t>
            </a:r>
            <a:r>
              <a:rPr lang="hu-HU" sz="2800" dirty="0" smtClean="0">
                <a:solidFill>
                  <a:srgbClr val="000000"/>
                </a:solidFill>
                <a:latin typeface="Times New Roman" panose="02020603050405020304" pitchFamily="18" charset="0"/>
              </a:rPr>
              <a:t>megszerzésének segítése</a:t>
            </a:r>
            <a:r>
              <a:rPr lang="hu-HU" sz="2800" dirty="0">
                <a:solidFill>
                  <a:srgbClr val="000000"/>
                </a:solidFill>
                <a:latin typeface="Times New Roman" panose="02020603050405020304" pitchFamily="18" charset="0"/>
              </a:rPr>
              <a:t>, a közfoglalkoztatásból kivezetés </a:t>
            </a:r>
            <a:r>
              <a:rPr lang="hu-HU" sz="2800" dirty="0" smtClean="0">
                <a:solidFill>
                  <a:srgbClr val="000000"/>
                </a:solidFill>
                <a:latin typeface="Times New Roman" panose="02020603050405020304" pitchFamily="18" charset="0"/>
              </a:rPr>
              <a:t>támogatása</a:t>
            </a:r>
          </a:p>
          <a:p>
            <a:pPr algn="ctr"/>
            <a:r>
              <a:rPr lang="hu-HU" sz="2800" b="1" dirty="0" smtClean="0">
                <a:solidFill>
                  <a:srgbClr val="000000"/>
                </a:solidFill>
                <a:latin typeface="Times New Roman" panose="02020603050405020304" pitchFamily="18" charset="0"/>
              </a:rPr>
              <a:t>Keret</a:t>
            </a:r>
            <a:r>
              <a:rPr lang="hu-HU" sz="2800" dirty="0">
                <a:solidFill>
                  <a:srgbClr val="000000"/>
                </a:solidFill>
                <a:latin typeface="Times New Roman" panose="02020603050405020304" pitchFamily="18" charset="0"/>
              </a:rPr>
              <a:t>: 30 Mrd Ft</a:t>
            </a:r>
            <a:br>
              <a:rPr lang="hu-HU" sz="2800" dirty="0">
                <a:solidFill>
                  <a:srgbClr val="000000"/>
                </a:solidFill>
                <a:latin typeface="Times New Roman" panose="02020603050405020304" pitchFamily="18" charset="0"/>
              </a:rPr>
            </a:br>
            <a:r>
              <a:rPr lang="hu-HU" sz="2800" b="1" dirty="0">
                <a:solidFill>
                  <a:srgbClr val="000000"/>
                </a:solidFill>
                <a:latin typeface="Times New Roman" panose="02020603050405020304" pitchFamily="18" charset="0"/>
              </a:rPr>
              <a:t>Időtartam: </a:t>
            </a:r>
            <a:r>
              <a:rPr lang="hu-HU" sz="2800" dirty="0">
                <a:solidFill>
                  <a:srgbClr val="000000"/>
                </a:solidFill>
                <a:latin typeface="Times New Roman" panose="02020603050405020304" pitchFamily="18" charset="0"/>
              </a:rPr>
              <a:t>2015. november - 2018. </a:t>
            </a:r>
            <a:r>
              <a:rPr lang="hu-HU" sz="2800" dirty="0" smtClean="0">
                <a:solidFill>
                  <a:srgbClr val="000000"/>
                </a:solidFill>
                <a:latin typeface="Times New Roman" panose="02020603050405020304" pitchFamily="18" charset="0"/>
              </a:rPr>
              <a:t>december</a:t>
            </a:r>
          </a:p>
          <a:p>
            <a:r>
              <a:rPr lang="hu-HU" sz="2800" dirty="0">
                <a:solidFill>
                  <a:srgbClr val="000000"/>
                </a:solidFill>
                <a:latin typeface="Times New Roman" panose="02020603050405020304" pitchFamily="18" charset="0"/>
              </a:rPr>
              <a:t/>
            </a:r>
            <a:br>
              <a:rPr lang="hu-HU" sz="2800" dirty="0">
                <a:solidFill>
                  <a:srgbClr val="000000"/>
                </a:solidFill>
                <a:latin typeface="Times New Roman" panose="02020603050405020304" pitchFamily="18" charset="0"/>
              </a:rPr>
            </a:br>
            <a:r>
              <a:rPr lang="hu-HU" sz="2800" b="1" dirty="0">
                <a:solidFill>
                  <a:srgbClr val="000000"/>
                </a:solidFill>
                <a:latin typeface="Times New Roman" panose="02020603050405020304" pitchFamily="18" charset="0"/>
              </a:rPr>
              <a:t>Indikátor</a:t>
            </a:r>
            <a:r>
              <a:rPr lang="hu-HU" sz="2800" b="1" dirty="0" smtClean="0">
                <a:solidFill>
                  <a:srgbClr val="000000"/>
                </a:solidFill>
                <a:latin typeface="Times New Roman" panose="02020603050405020304" pitchFamily="18" charset="0"/>
              </a:rPr>
              <a:t>: </a:t>
            </a:r>
            <a:r>
              <a:rPr lang="hu-HU" sz="2800" dirty="0" smtClean="0">
                <a:solidFill>
                  <a:srgbClr val="000000"/>
                </a:solidFill>
                <a:latin typeface="Times New Roman" panose="02020603050405020304" pitchFamily="18" charset="0"/>
              </a:rPr>
              <a:t>85 </a:t>
            </a:r>
            <a:r>
              <a:rPr lang="hu-HU" sz="2800" dirty="0">
                <a:solidFill>
                  <a:srgbClr val="000000"/>
                </a:solidFill>
                <a:latin typeface="Times New Roman" panose="02020603050405020304" pitchFamily="18" charset="0"/>
              </a:rPr>
              <a:t>000 fő, alacsonyan képzett személy – a programba </a:t>
            </a:r>
            <a:r>
              <a:rPr lang="hu-HU" sz="2800" dirty="0" smtClean="0">
                <a:solidFill>
                  <a:srgbClr val="000000"/>
                </a:solidFill>
                <a:latin typeface="Times New Roman" panose="02020603050405020304" pitchFamily="18" charset="0"/>
              </a:rPr>
              <a:t>lépéskor legfeljebb </a:t>
            </a:r>
            <a:r>
              <a:rPr lang="hu-HU" sz="2800" dirty="0">
                <a:solidFill>
                  <a:srgbClr val="000000"/>
                </a:solidFill>
                <a:latin typeface="Times New Roman" panose="02020603050405020304" pitchFamily="18" charset="0"/>
              </a:rPr>
              <a:t>általános iskolai végzettséggel rendelkező résztvevők</a:t>
            </a:r>
            <a:r>
              <a:rPr lang="hu-HU" sz="2800" dirty="0"/>
              <a:t> </a:t>
            </a:r>
            <a:br>
              <a:rPr lang="hu-HU" sz="2800" dirty="0"/>
            </a:br>
            <a:endParaRPr lang="hu-HU" sz="2800" dirty="0"/>
          </a:p>
        </p:txBody>
      </p:sp>
    </p:spTree>
    <p:extLst>
      <p:ext uri="{BB962C8B-B14F-4D97-AF65-F5344CB8AC3E}">
        <p14:creationId xmlns:p14="http://schemas.microsoft.com/office/powerpoint/2010/main" xmlns="" val="3278791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1520" y="-21704"/>
            <a:ext cx="7848872" cy="1661993"/>
          </a:xfrm>
          <a:prstGeom prst="rect">
            <a:avLst/>
          </a:prstGeom>
        </p:spPr>
        <p:txBody>
          <a:bodyPr wrap="square">
            <a:spAutoFit/>
          </a:bodyPr>
          <a:lstStyle/>
          <a:p>
            <a:pPr algn="ctr"/>
            <a:r>
              <a:rPr lang="hu-HU" sz="2800" b="1" dirty="0">
                <a:latin typeface="Times New Roman" panose="02020603050405020304" pitchFamily="18" charset="0"/>
              </a:rPr>
              <a:t>A hátrányos helyzetű felnőttek digitális</a:t>
            </a:r>
            <a:br>
              <a:rPr lang="hu-HU" sz="2800" b="1" dirty="0">
                <a:latin typeface="Times New Roman" panose="02020603050405020304" pitchFamily="18" charset="0"/>
              </a:rPr>
            </a:br>
            <a:r>
              <a:rPr lang="hu-HU" sz="2800" b="1" dirty="0">
                <a:latin typeface="Times New Roman" panose="02020603050405020304" pitchFamily="18" charset="0"/>
              </a:rPr>
              <a:t>kompetenciájának fejlesztésének megvalósítására</a:t>
            </a:r>
            <a:br>
              <a:rPr lang="hu-HU" sz="2800" b="1" dirty="0">
                <a:latin typeface="Times New Roman" panose="02020603050405020304" pitchFamily="18" charset="0"/>
              </a:rPr>
            </a:br>
            <a:r>
              <a:rPr lang="hu-HU" sz="2800" b="1" i="1" dirty="0">
                <a:latin typeface="Times New Roman" panose="02020603050405020304" pitchFamily="18" charset="0"/>
              </a:rPr>
              <a:t>Digitális szakadék csökkentése – </a:t>
            </a:r>
            <a:r>
              <a:rPr lang="hu-HU" sz="2800" b="1" dirty="0">
                <a:latin typeface="Times New Roman" panose="02020603050405020304" pitchFamily="18" charset="0"/>
              </a:rPr>
              <a:t>GINOP 6.1.2.</a:t>
            </a:r>
            <a:r>
              <a:rPr lang="hu-HU" sz="2800" dirty="0"/>
              <a:t> </a:t>
            </a:r>
            <a:r>
              <a:rPr lang="hu-HU" dirty="0"/>
              <a:t/>
            </a:r>
            <a:br>
              <a:rPr lang="hu-HU" dirty="0"/>
            </a:br>
            <a:endParaRPr lang="hu-HU" dirty="0"/>
          </a:p>
        </p:txBody>
      </p:sp>
      <p:sp>
        <p:nvSpPr>
          <p:cNvPr id="3" name="Téglalap 2"/>
          <p:cNvSpPr/>
          <p:nvPr/>
        </p:nvSpPr>
        <p:spPr>
          <a:xfrm>
            <a:off x="251520" y="2136339"/>
            <a:ext cx="8640960" cy="39703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800" b="1" dirty="0">
                <a:solidFill>
                  <a:srgbClr val="000000"/>
                </a:solidFill>
                <a:latin typeface="Times New Roman" panose="02020603050405020304" pitchFamily="18" charset="0"/>
              </a:rPr>
              <a:t>A kiemelt projekt célcsoportjai</a:t>
            </a:r>
            <a:r>
              <a:rPr lang="hu-HU" sz="2800" b="1" dirty="0" smtClean="0">
                <a:solidFill>
                  <a:srgbClr val="000000"/>
                </a:solidFill>
                <a:latin typeface="Times New Roman" panose="02020603050405020304" pitchFamily="18" charset="0"/>
              </a:rPr>
              <a:t>:</a:t>
            </a:r>
          </a:p>
          <a:p>
            <a:r>
              <a:rPr lang="hu-HU" sz="2800" b="1" dirty="0">
                <a:solidFill>
                  <a:srgbClr val="000000"/>
                </a:solidFill>
                <a:latin typeface="Times New Roman" panose="02020603050405020304" pitchFamily="18" charset="0"/>
              </a:rPr>
              <a:t/>
            </a:r>
            <a:br>
              <a:rPr lang="hu-HU" sz="2800" b="1" dirty="0">
                <a:solidFill>
                  <a:srgbClr val="000000"/>
                </a:solidFill>
                <a:latin typeface="Times New Roman" panose="02020603050405020304" pitchFamily="18" charset="0"/>
              </a:rPr>
            </a:br>
            <a:r>
              <a:rPr lang="hu-HU" sz="2800" dirty="0">
                <a:solidFill>
                  <a:srgbClr val="000000"/>
                </a:solidFill>
                <a:latin typeface="Times New Roman" panose="02020603050405020304" pitchFamily="18" charset="0"/>
              </a:rPr>
              <a:t>Magyarország </a:t>
            </a:r>
            <a:r>
              <a:rPr lang="hu-HU" sz="2800" b="1" dirty="0">
                <a:solidFill>
                  <a:srgbClr val="000000"/>
                </a:solidFill>
                <a:latin typeface="Times New Roman" panose="02020603050405020304" pitchFamily="18" charset="0"/>
              </a:rPr>
              <a:t>munkavállalási korú </a:t>
            </a:r>
            <a:r>
              <a:rPr lang="hu-HU" sz="2800" dirty="0">
                <a:solidFill>
                  <a:srgbClr val="000000"/>
                </a:solidFill>
                <a:latin typeface="Times New Roman" panose="02020603050405020304" pitchFamily="18" charset="0"/>
              </a:rPr>
              <a:t>lakossága</a:t>
            </a:r>
            <a:r>
              <a:rPr lang="hu-HU" sz="2800" dirty="0" smtClean="0">
                <a:solidFill>
                  <a:srgbClr val="000000"/>
                </a:solidFill>
                <a:latin typeface="Times New Roman" panose="02020603050405020304" pitchFamily="18" charset="0"/>
              </a:rPr>
              <a:t>, kiemelt </a:t>
            </a:r>
            <a:r>
              <a:rPr lang="hu-HU" sz="2800" dirty="0">
                <a:solidFill>
                  <a:srgbClr val="000000"/>
                </a:solidFill>
                <a:latin typeface="Times New Roman" panose="02020603050405020304" pitchFamily="18" charset="0"/>
              </a:rPr>
              <a:t>célcsoport a </a:t>
            </a:r>
            <a:r>
              <a:rPr lang="hu-HU" sz="2800" b="1" dirty="0">
                <a:solidFill>
                  <a:srgbClr val="000000"/>
                </a:solidFill>
                <a:latin typeface="Times New Roman" panose="02020603050405020304" pitchFamily="18" charset="0"/>
              </a:rPr>
              <a:t>hátrányos helyzetű személyek</a:t>
            </a:r>
            <a:r>
              <a:rPr lang="hu-HU" sz="2800" dirty="0">
                <a:solidFill>
                  <a:srgbClr val="000000"/>
                </a:solidFill>
                <a:latin typeface="Times New Roman" panose="02020603050405020304" pitchFamily="18" charset="0"/>
              </a:rPr>
              <a:t>, köztük is </a:t>
            </a:r>
            <a:r>
              <a:rPr lang="hu-HU" sz="2800" dirty="0" smtClean="0">
                <a:solidFill>
                  <a:srgbClr val="000000"/>
                </a:solidFill>
                <a:latin typeface="Times New Roman" panose="02020603050405020304" pitchFamily="18" charset="0"/>
              </a:rPr>
              <a:t>elsősorban az </a:t>
            </a:r>
            <a:r>
              <a:rPr lang="hu-HU" sz="2800" dirty="0">
                <a:solidFill>
                  <a:srgbClr val="000000"/>
                </a:solidFill>
                <a:latin typeface="Times New Roman" panose="02020603050405020304" pitchFamily="18" charset="0"/>
              </a:rPr>
              <a:t>alacsony iskolai végzettségűek.</a:t>
            </a:r>
            <a:br>
              <a:rPr lang="hu-HU" sz="2800" dirty="0">
                <a:solidFill>
                  <a:srgbClr val="000000"/>
                </a:solidFill>
                <a:latin typeface="Times New Roman" panose="02020603050405020304" pitchFamily="18" charset="0"/>
              </a:rPr>
            </a:br>
            <a:endParaRPr lang="hu-HU" sz="2800" dirty="0" smtClean="0">
              <a:solidFill>
                <a:srgbClr val="000000"/>
              </a:solidFill>
              <a:latin typeface="Times New Roman" panose="02020603050405020304" pitchFamily="18" charset="0"/>
            </a:endParaRPr>
          </a:p>
          <a:p>
            <a:pPr algn="ctr"/>
            <a:r>
              <a:rPr lang="hu-HU" sz="2800" dirty="0" smtClean="0">
                <a:solidFill>
                  <a:srgbClr val="000000"/>
                </a:solidFill>
                <a:latin typeface="Times New Roman" panose="02020603050405020304" pitchFamily="18" charset="0"/>
              </a:rPr>
              <a:t>Célcsoport </a:t>
            </a:r>
            <a:r>
              <a:rPr lang="hu-HU" sz="2800" dirty="0">
                <a:solidFill>
                  <a:srgbClr val="000000"/>
                </a:solidFill>
                <a:latin typeface="Times New Roman" panose="02020603050405020304" pitchFamily="18" charset="0"/>
              </a:rPr>
              <a:t>létszáma: </a:t>
            </a:r>
            <a:r>
              <a:rPr lang="hu-HU" sz="2800" b="1" dirty="0">
                <a:solidFill>
                  <a:srgbClr val="000000"/>
                </a:solidFill>
                <a:latin typeface="Times New Roman" panose="02020603050405020304" pitchFamily="18" charset="0"/>
              </a:rPr>
              <a:t>100 000 fő</a:t>
            </a:r>
            <a:br>
              <a:rPr lang="hu-HU" sz="2800" b="1" dirty="0">
                <a:solidFill>
                  <a:srgbClr val="000000"/>
                </a:solidFill>
                <a:latin typeface="Times New Roman" panose="02020603050405020304" pitchFamily="18" charset="0"/>
              </a:rPr>
            </a:br>
            <a:r>
              <a:rPr lang="hu-HU" sz="2800" b="1" dirty="0">
                <a:solidFill>
                  <a:srgbClr val="000000"/>
                </a:solidFill>
                <a:latin typeface="Times New Roman" panose="02020603050405020304" pitchFamily="18" charset="0"/>
              </a:rPr>
              <a:t>Keretösszeg</a:t>
            </a:r>
            <a:r>
              <a:rPr lang="hu-HU" sz="2800" b="1" dirty="0" smtClean="0">
                <a:solidFill>
                  <a:srgbClr val="000000"/>
                </a:solidFill>
                <a:latin typeface="Times New Roman" panose="02020603050405020304" pitchFamily="18" charset="0"/>
              </a:rPr>
              <a:t>: </a:t>
            </a:r>
            <a:r>
              <a:rPr lang="hu-HU" sz="2800" dirty="0" smtClean="0">
                <a:solidFill>
                  <a:srgbClr val="000000"/>
                </a:solidFill>
                <a:latin typeface="Times New Roman" panose="02020603050405020304" pitchFamily="18" charset="0"/>
              </a:rPr>
              <a:t>8,95 </a:t>
            </a:r>
            <a:r>
              <a:rPr lang="hu-HU" sz="2800" dirty="0">
                <a:solidFill>
                  <a:srgbClr val="000000"/>
                </a:solidFill>
                <a:latin typeface="Times New Roman" panose="02020603050405020304" pitchFamily="18" charset="0"/>
              </a:rPr>
              <a:t>Mrd Ft</a:t>
            </a:r>
            <a:r>
              <a:rPr lang="hu-HU" sz="2800" dirty="0"/>
              <a:t> </a:t>
            </a:r>
            <a:br>
              <a:rPr lang="hu-HU" sz="2800" dirty="0"/>
            </a:br>
            <a:endParaRPr lang="hu-HU" sz="2800" dirty="0"/>
          </a:p>
        </p:txBody>
      </p:sp>
    </p:spTree>
    <p:extLst>
      <p:ext uri="{BB962C8B-B14F-4D97-AF65-F5344CB8AC3E}">
        <p14:creationId xmlns:p14="http://schemas.microsoft.com/office/powerpoint/2010/main" xmlns="" val="262044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79512" y="260648"/>
            <a:ext cx="7920880" cy="800219"/>
          </a:xfrm>
          <a:prstGeom prst="rect">
            <a:avLst/>
          </a:prstGeom>
        </p:spPr>
        <p:txBody>
          <a:bodyPr wrap="square">
            <a:spAutoFit/>
          </a:bodyPr>
          <a:lstStyle/>
          <a:p>
            <a:r>
              <a:rPr lang="hu-HU" sz="2800" b="1" dirty="0">
                <a:latin typeface="Times New Roman" panose="02020603050405020304" pitchFamily="18" charset="0"/>
              </a:rPr>
              <a:t>Tervezés alatt álló projektek és céljaik (2016-2017)</a:t>
            </a:r>
            <a:r>
              <a:rPr lang="hu-HU" sz="2800" dirty="0"/>
              <a:t> </a:t>
            </a:r>
            <a:r>
              <a:rPr lang="hu-HU" dirty="0"/>
              <a:t/>
            </a:r>
            <a:br>
              <a:rPr lang="hu-HU" dirty="0"/>
            </a:br>
            <a:endParaRPr lang="hu-HU" dirty="0"/>
          </a:p>
        </p:txBody>
      </p:sp>
      <p:sp>
        <p:nvSpPr>
          <p:cNvPr id="3" name="Téglalap 2"/>
          <p:cNvSpPr/>
          <p:nvPr/>
        </p:nvSpPr>
        <p:spPr>
          <a:xfrm>
            <a:off x="179512" y="1196752"/>
            <a:ext cx="8784976" cy="553997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400" dirty="0">
                <a:solidFill>
                  <a:srgbClr val="000000"/>
                </a:solidFill>
                <a:latin typeface="Times New Roman" panose="02020603050405020304" pitchFamily="18" charset="0"/>
              </a:rPr>
              <a:t>GINOP-6.1.5 - </a:t>
            </a:r>
            <a:r>
              <a:rPr lang="hu-HU" sz="2400" b="1" dirty="0">
                <a:solidFill>
                  <a:srgbClr val="000000"/>
                </a:solidFill>
                <a:latin typeface="Times New Roman" panose="02020603050405020304" pitchFamily="18" charset="0"/>
              </a:rPr>
              <a:t>Munkahelyi képzések támogatása nagyvállalatok</a:t>
            </a:r>
            <a:br>
              <a:rPr lang="hu-HU" sz="2400" b="1" dirty="0">
                <a:solidFill>
                  <a:srgbClr val="000000"/>
                </a:solidFill>
                <a:latin typeface="Times New Roman" panose="02020603050405020304" pitchFamily="18" charset="0"/>
              </a:rPr>
            </a:br>
            <a:r>
              <a:rPr lang="hu-HU" sz="2400" b="1" dirty="0">
                <a:solidFill>
                  <a:srgbClr val="000000"/>
                </a:solidFill>
                <a:latin typeface="Times New Roman" panose="02020603050405020304" pitchFamily="18" charset="0"/>
              </a:rPr>
              <a:t>munkavállalói számára </a:t>
            </a:r>
            <a:r>
              <a:rPr lang="hu-HU" sz="2400" dirty="0">
                <a:solidFill>
                  <a:srgbClr val="000000"/>
                </a:solidFill>
                <a:latin typeface="Times New Roman" panose="02020603050405020304" pitchFamily="18" charset="0"/>
              </a:rPr>
              <a:t>(10 Mrd Ft)</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400" dirty="0">
                <a:solidFill>
                  <a:srgbClr val="000000"/>
                </a:solidFill>
                <a:latin typeface="Times New Roman" panose="02020603050405020304" pitchFamily="18" charset="0"/>
              </a:rPr>
              <a:t>az alkalmazottak képzése, készségeinek és képességeinek fejlesztése</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400" dirty="0">
                <a:solidFill>
                  <a:srgbClr val="000000"/>
                </a:solidFill>
                <a:latin typeface="Times New Roman" panose="02020603050405020304" pitchFamily="18" charset="0"/>
              </a:rPr>
              <a:t>az alkalmazottak képzése eredményeként a vállalatok </a:t>
            </a:r>
            <a:r>
              <a:rPr lang="hu-HU" sz="2400" dirty="0" smtClean="0">
                <a:solidFill>
                  <a:srgbClr val="000000"/>
                </a:solidFill>
                <a:latin typeface="Times New Roman" panose="02020603050405020304" pitchFamily="18" charset="0"/>
              </a:rPr>
              <a:t>versenyképességének javítása</a:t>
            </a:r>
          </a:p>
          <a:p>
            <a:r>
              <a:rPr lang="hu-HU" sz="2400" dirty="0">
                <a:solidFill>
                  <a:srgbClr val="000000"/>
                </a:solidFill>
                <a:latin typeface="Times New Roman" panose="02020603050405020304" pitchFamily="18" charset="0"/>
              </a:rPr>
              <a:t/>
            </a:r>
            <a:br>
              <a:rPr lang="hu-HU" sz="2400" dirty="0">
                <a:solidFill>
                  <a:srgbClr val="000000"/>
                </a:solidFill>
                <a:latin typeface="Times New Roman" panose="02020603050405020304" pitchFamily="18" charset="0"/>
              </a:rPr>
            </a:br>
            <a:r>
              <a:rPr lang="hu-HU" sz="2400" dirty="0">
                <a:solidFill>
                  <a:srgbClr val="000000"/>
                </a:solidFill>
                <a:latin typeface="Arial" panose="020B0604020202020204" pitchFamily="34" charset="0"/>
              </a:rPr>
              <a:t>•</a:t>
            </a:r>
            <a:r>
              <a:rPr lang="hu-HU" sz="2400" dirty="0">
                <a:solidFill>
                  <a:srgbClr val="000000"/>
                </a:solidFill>
                <a:latin typeface="Times New Roman" panose="02020603050405020304" pitchFamily="18" charset="0"/>
              </a:rPr>
              <a:t>GINOP-6.1.6 - VEKOP-8.5.3 </a:t>
            </a:r>
            <a:r>
              <a:rPr lang="hu-HU" sz="2400" b="1" dirty="0">
                <a:solidFill>
                  <a:srgbClr val="000000"/>
                </a:solidFill>
                <a:latin typeface="Times New Roman" panose="02020603050405020304" pitchFamily="18" charset="0"/>
              </a:rPr>
              <a:t>Munkahelyi képzések támogatása mikro</a:t>
            </a:r>
            <a:r>
              <a:rPr lang="hu-HU" sz="2400" b="1" dirty="0" smtClean="0">
                <a:solidFill>
                  <a:srgbClr val="000000"/>
                </a:solidFill>
                <a:latin typeface="Times New Roman" panose="02020603050405020304" pitchFamily="18" charset="0"/>
              </a:rPr>
              <a:t>, kis- </a:t>
            </a:r>
            <a:r>
              <a:rPr lang="hu-HU" sz="2400" b="1" dirty="0">
                <a:solidFill>
                  <a:srgbClr val="000000"/>
                </a:solidFill>
                <a:latin typeface="Times New Roman" panose="02020603050405020304" pitchFamily="18" charset="0"/>
              </a:rPr>
              <a:t>és középvállalatok munkavállalói számára </a:t>
            </a:r>
            <a:endParaRPr lang="hu-HU" sz="2400" b="1" dirty="0" smtClean="0">
              <a:solidFill>
                <a:srgbClr val="000000"/>
              </a:solidFill>
              <a:latin typeface="Times New Roman" panose="02020603050405020304" pitchFamily="18" charset="0"/>
            </a:endParaRPr>
          </a:p>
          <a:p>
            <a:r>
              <a:rPr lang="hu-HU" sz="2400" dirty="0" smtClean="0">
                <a:solidFill>
                  <a:srgbClr val="000000"/>
                </a:solidFill>
                <a:latin typeface="Times New Roman" panose="02020603050405020304" pitchFamily="18" charset="0"/>
              </a:rPr>
              <a:t>(</a:t>
            </a:r>
            <a:r>
              <a:rPr lang="hu-HU" sz="2400" dirty="0">
                <a:solidFill>
                  <a:srgbClr val="000000"/>
                </a:solidFill>
                <a:latin typeface="Times New Roman" panose="02020603050405020304" pitchFamily="18" charset="0"/>
              </a:rPr>
              <a:t>20 Mrd Ft + 2,6 Mrd Ft)</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400" dirty="0">
                <a:solidFill>
                  <a:srgbClr val="000000"/>
                </a:solidFill>
                <a:latin typeface="Times New Roman" panose="02020603050405020304" pitchFamily="18" charset="0"/>
              </a:rPr>
              <a:t>az alkalmazottak foglalkoztathatóságának, munkahelyi </a:t>
            </a:r>
            <a:r>
              <a:rPr lang="hu-HU" sz="2400" dirty="0" smtClean="0">
                <a:solidFill>
                  <a:srgbClr val="000000"/>
                </a:solidFill>
                <a:latin typeface="Times New Roman" panose="02020603050405020304" pitchFamily="18" charset="0"/>
              </a:rPr>
              <a:t>       készségeinek és kompetenciáinak </a:t>
            </a:r>
            <a:r>
              <a:rPr lang="hu-HU" sz="2400" dirty="0">
                <a:solidFill>
                  <a:srgbClr val="000000"/>
                </a:solidFill>
                <a:latin typeface="Times New Roman" panose="02020603050405020304" pitchFamily="18" charset="0"/>
              </a:rPr>
              <a:t>javítása</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400" dirty="0">
                <a:solidFill>
                  <a:srgbClr val="000000"/>
                </a:solidFill>
                <a:latin typeface="Times New Roman" panose="02020603050405020304" pitchFamily="18" charset="0"/>
              </a:rPr>
              <a:t>az alkalmazottak képzései során a vállalkozások </a:t>
            </a:r>
            <a:r>
              <a:rPr lang="hu-HU" sz="2400" dirty="0" smtClean="0">
                <a:solidFill>
                  <a:srgbClr val="000000"/>
                </a:solidFill>
                <a:latin typeface="Times New Roman" panose="02020603050405020304" pitchFamily="18" charset="0"/>
              </a:rPr>
              <a:t>versenyképességének növelése</a:t>
            </a:r>
            <a:r>
              <a:rPr lang="hu-HU" sz="2400" dirty="0" smtClean="0"/>
              <a:t> </a:t>
            </a:r>
            <a:r>
              <a:rPr lang="hu-HU" dirty="0"/>
              <a:t/>
            </a:r>
            <a:br>
              <a:rPr lang="hu-HU" dirty="0"/>
            </a:br>
            <a:endParaRPr lang="hu-HU" dirty="0"/>
          </a:p>
        </p:txBody>
      </p:sp>
    </p:spTree>
    <p:extLst>
      <p:ext uri="{BB962C8B-B14F-4D97-AF65-F5344CB8AC3E}">
        <p14:creationId xmlns:p14="http://schemas.microsoft.com/office/powerpoint/2010/main" xmlns="" val="731483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107504" y="332656"/>
            <a:ext cx="7848872" cy="523220"/>
          </a:xfrm>
          <a:prstGeom prst="rect">
            <a:avLst/>
          </a:prstGeom>
        </p:spPr>
        <p:txBody>
          <a:bodyPr wrap="square">
            <a:spAutoFit/>
          </a:bodyPr>
          <a:lstStyle/>
          <a:p>
            <a:r>
              <a:rPr lang="hu-HU" sz="2800" b="1" dirty="0">
                <a:solidFill>
                  <a:srgbClr val="000000"/>
                </a:solidFill>
                <a:latin typeface="Times New Roman" panose="02020603050405020304" pitchFamily="18" charset="0"/>
              </a:rPr>
              <a:t>Tervezés alatt álló projektek és céljaik (2016-2017)</a:t>
            </a:r>
            <a:endParaRPr lang="hu-HU" dirty="0"/>
          </a:p>
        </p:txBody>
      </p:sp>
      <p:sp>
        <p:nvSpPr>
          <p:cNvPr id="4" name="Téglalap 3"/>
          <p:cNvSpPr/>
          <p:nvPr/>
        </p:nvSpPr>
        <p:spPr>
          <a:xfrm>
            <a:off x="107504" y="1700808"/>
            <a:ext cx="8928992" cy="48320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400" dirty="0">
                <a:solidFill>
                  <a:srgbClr val="000000"/>
                </a:solidFill>
                <a:latin typeface="Times New Roman" panose="02020603050405020304" pitchFamily="18" charset="0"/>
              </a:rPr>
              <a:t>GINOP 6.1.3 VEKOP-8.5.1– </a:t>
            </a:r>
            <a:r>
              <a:rPr lang="hu-HU" sz="2400" b="1" dirty="0">
                <a:solidFill>
                  <a:srgbClr val="000000"/>
                </a:solidFill>
                <a:latin typeface="Times New Roman" panose="02020603050405020304" pitchFamily="18" charset="0"/>
              </a:rPr>
              <a:t>Idegen nyelvi készségek </a:t>
            </a:r>
            <a:r>
              <a:rPr lang="hu-HU" sz="2400" b="1" dirty="0" smtClean="0">
                <a:solidFill>
                  <a:srgbClr val="000000"/>
                </a:solidFill>
                <a:latin typeface="Times New Roman" panose="02020603050405020304" pitchFamily="18" charset="0"/>
              </a:rPr>
              <a:t>fejlesztése                      (</a:t>
            </a:r>
            <a:r>
              <a:rPr lang="hu-HU" sz="2400" dirty="0">
                <a:solidFill>
                  <a:srgbClr val="000000"/>
                </a:solidFill>
                <a:latin typeface="Times New Roman" panose="02020603050405020304" pitchFamily="18" charset="0"/>
              </a:rPr>
              <a:t>15,00 Mrd Ft + 2,5 Mrd Ft)</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felnőtt lakosság idegen nyelvi kompetenciáinak fejlesztése</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támogatás alanya közvetlenül az egyén, a képzéseket idegen nyelvi </a:t>
            </a:r>
            <a:r>
              <a:rPr lang="hu-HU" sz="2000" dirty="0" smtClean="0">
                <a:solidFill>
                  <a:srgbClr val="000000"/>
                </a:solidFill>
                <a:latin typeface="Times New Roman" panose="02020603050405020304" pitchFamily="18" charset="0"/>
              </a:rPr>
              <a:t>képzés     szervezésére </a:t>
            </a:r>
            <a:r>
              <a:rPr lang="hu-HU" sz="2000" dirty="0">
                <a:solidFill>
                  <a:srgbClr val="000000"/>
                </a:solidFill>
                <a:latin typeface="Times New Roman" panose="02020603050405020304" pitchFamily="18" charset="0"/>
              </a:rPr>
              <a:t>engedéllyel rendelkező képző intézmények </a:t>
            </a:r>
            <a:r>
              <a:rPr lang="hu-HU" sz="2000" dirty="0" smtClean="0">
                <a:solidFill>
                  <a:srgbClr val="000000"/>
                </a:solidFill>
                <a:latin typeface="Times New Roman" panose="02020603050405020304" pitchFamily="18" charset="0"/>
              </a:rPr>
              <a:t>szolgáltatják</a:t>
            </a:r>
          </a:p>
          <a:p>
            <a:r>
              <a:rPr lang="hu-HU" sz="2400" dirty="0">
                <a:solidFill>
                  <a:srgbClr val="000000"/>
                </a:solidFill>
                <a:latin typeface="Times New Roman" panose="02020603050405020304" pitchFamily="18" charset="0"/>
              </a:rPr>
              <a:t/>
            </a:r>
            <a:br>
              <a:rPr lang="hu-HU" sz="2400" dirty="0">
                <a:solidFill>
                  <a:srgbClr val="000000"/>
                </a:solidFill>
                <a:latin typeface="Times New Roman" panose="02020603050405020304" pitchFamily="18" charset="0"/>
              </a:rPr>
            </a:br>
            <a:r>
              <a:rPr lang="hu-HU" sz="2400" dirty="0">
                <a:solidFill>
                  <a:srgbClr val="000000"/>
                </a:solidFill>
                <a:latin typeface="Arial" panose="020B0604020202020204" pitchFamily="34" charset="0"/>
              </a:rPr>
              <a:t>• </a:t>
            </a:r>
            <a:r>
              <a:rPr lang="hu-HU" sz="2400" dirty="0">
                <a:solidFill>
                  <a:srgbClr val="000000"/>
                </a:solidFill>
                <a:latin typeface="Times New Roman" panose="02020603050405020304" pitchFamily="18" charset="0"/>
              </a:rPr>
              <a:t>GINOP 6.1.4 – </a:t>
            </a:r>
            <a:r>
              <a:rPr lang="hu-HU" sz="2400" b="1" dirty="0" smtClean="0">
                <a:solidFill>
                  <a:srgbClr val="000000"/>
                </a:solidFill>
                <a:latin typeface="Times New Roman" panose="02020603050405020304" pitchFamily="18" charset="0"/>
              </a:rPr>
              <a:t>Munkaerő piaci </a:t>
            </a:r>
            <a:r>
              <a:rPr lang="hu-HU" sz="2400" b="1" dirty="0">
                <a:solidFill>
                  <a:srgbClr val="000000"/>
                </a:solidFill>
                <a:latin typeface="Times New Roman" panose="02020603050405020304" pitchFamily="18" charset="0"/>
              </a:rPr>
              <a:t>kulcskompetenciák </a:t>
            </a:r>
            <a:r>
              <a:rPr lang="hu-HU" sz="2400" b="1" dirty="0" smtClean="0">
                <a:solidFill>
                  <a:srgbClr val="000000"/>
                </a:solidFill>
                <a:latin typeface="Times New Roman" panose="02020603050405020304" pitchFamily="18" charset="0"/>
              </a:rPr>
              <a:t>fejlesztése </a:t>
            </a:r>
          </a:p>
          <a:p>
            <a:r>
              <a:rPr lang="hu-HU" sz="2400" b="1" dirty="0">
                <a:solidFill>
                  <a:srgbClr val="000000"/>
                </a:solidFill>
                <a:latin typeface="Times New Roman" panose="02020603050405020304" pitchFamily="18" charset="0"/>
              </a:rPr>
              <a:t> </a:t>
            </a:r>
            <a:r>
              <a:rPr lang="hu-HU" sz="2400" b="1" dirty="0" smtClean="0">
                <a:solidFill>
                  <a:srgbClr val="000000"/>
                </a:solidFill>
                <a:latin typeface="Times New Roman" panose="02020603050405020304" pitchFamily="18" charset="0"/>
              </a:rPr>
              <a:t>                                                      </a:t>
            </a:r>
            <a:r>
              <a:rPr lang="hu-HU" sz="2400" dirty="0" smtClean="0">
                <a:solidFill>
                  <a:srgbClr val="000000"/>
                </a:solidFill>
                <a:latin typeface="Times New Roman" panose="02020603050405020304" pitchFamily="18" charset="0"/>
              </a:rPr>
              <a:t>(</a:t>
            </a:r>
            <a:r>
              <a:rPr lang="hu-HU" sz="2400" dirty="0">
                <a:solidFill>
                  <a:srgbClr val="000000"/>
                </a:solidFill>
                <a:latin typeface="Times New Roman" panose="02020603050405020304" pitchFamily="18" charset="0"/>
              </a:rPr>
              <a:t>2,5 Mrd Ft)</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nehezen motiválható, alacsony iskolázottságú csoportok bevonása, </a:t>
            </a:r>
            <a:r>
              <a:rPr lang="hu-HU" sz="2000" dirty="0" smtClean="0">
                <a:solidFill>
                  <a:srgbClr val="000000"/>
                </a:solidFill>
                <a:latin typeface="Times New Roman" panose="02020603050405020304" pitchFamily="18" charset="0"/>
              </a:rPr>
              <a:t>képzésbe    lépésük </a:t>
            </a:r>
            <a:r>
              <a:rPr lang="hu-HU" sz="2000" dirty="0">
                <a:solidFill>
                  <a:srgbClr val="000000"/>
                </a:solidFill>
                <a:latin typeface="Times New Roman" panose="02020603050405020304" pitchFamily="18" charset="0"/>
              </a:rPr>
              <a:t>ösztönzése az egyéni tanulási szükségleteik feltárásával</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munkaerő-piacon nélkülözhetetlen kulcskompetenciák (anyanyelvi</a:t>
            </a:r>
            <a:r>
              <a:rPr lang="hu-HU" sz="2000" dirty="0" smtClean="0">
                <a:solidFill>
                  <a:srgbClr val="000000"/>
                </a:solidFill>
                <a:latin typeface="Times New Roman" panose="02020603050405020304" pitchFamily="18" charset="0"/>
              </a:rPr>
              <a:t>, számolási   kompetencia</a:t>
            </a:r>
            <a:r>
              <a:rPr lang="hu-HU" sz="2000" dirty="0">
                <a:solidFill>
                  <a:srgbClr val="000000"/>
                </a:solidFill>
                <a:latin typeface="Times New Roman" panose="02020603050405020304" pitchFamily="18" charset="0"/>
              </a:rPr>
              <a:t>, tanulási technikák) megerősítése</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nélkülözhetetlen transzverzális készségek (együttműködés, csapatmunka</a:t>
            </a:r>
            <a:r>
              <a:rPr lang="hu-HU" sz="2000" dirty="0" smtClean="0">
                <a:solidFill>
                  <a:srgbClr val="000000"/>
                </a:solidFill>
                <a:latin typeface="Times New Roman" panose="02020603050405020304" pitchFamily="18" charset="0"/>
              </a:rPr>
              <a:t>, konfliktuskezelés</a:t>
            </a:r>
            <a:r>
              <a:rPr lang="hu-HU" sz="2000" dirty="0">
                <a:solidFill>
                  <a:srgbClr val="000000"/>
                </a:solidFill>
                <a:latin typeface="Times New Roman" panose="02020603050405020304" pitchFamily="18" charset="0"/>
              </a:rPr>
              <a:t>, probléma megoldás) fejlesztése</a:t>
            </a:r>
            <a:r>
              <a:rPr lang="hu-HU" sz="2000" dirty="0"/>
              <a:t> </a:t>
            </a:r>
            <a:endParaRPr lang="hu-HU" sz="2400" dirty="0"/>
          </a:p>
        </p:txBody>
      </p:sp>
    </p:spTree>
    <p:extLst>
      <p:ext uri="{BB962C8B-B14F-4D97-AF65-F5344CB8AC3E}">
        <p14:creationId xmlns:p14="http://schemas.microsoft.com/office/powerpoint/2010/main" xmlns="" val="629398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5332" y="480448"/>
            <a:ext cx="7773338" cy="588936"/>
          </a:xfrm>
        </p:spPr>
        <p:txBody>
          <a:bodyPr>
            <a:normAutofit/>
          </a:bodyPr>
          <a:lstStyle/>
          <a:p>
            <a:r>
              <a:rPr lang="hu-HU" sz="2800" dirty="0" smtClean="0">
                <a:solidFill>
                  <a:schemeClr val="tx2">
                    <a:satMod val="130000"/>
                  </a:schemeClr>
                </a:solidFill>
                <a:latin typeface="Cambria" pitchFamily="18" charset="0"/>
                <a:cs typeface="Times New Roman" pitchFamily="18" charset="0"/>
              </a:rPr>
              <a:t>Kapcsolódó törvények, rendeletek I.</a:t>
            </a:r>
            <a:endParaRPr lang="hu-HU" sz="2800" dirty="0">
              <a:latin typeface="Cambria" pitchFamily="18" charset="0"/>
            </a:endParaRPr>
          </a:p>
        </p:txBody>
      </p:sp>
      <p:sp>
        <p:nvSpPr>
          <p:cNvPr id="3" name="Tartalom helye 2"/>
          <p:cNvSpPr>
            <a:spLocks noGrp="1"/>
          </p:cNvSpPr>
          <p:nvPr>
            <p:ph idx="1"/>
          </p:nvPr>
        </p:nvSpPr>
        <p:spPr>
          <a:xfrm>
            <a:off x="317716" y="1268760"/>
            <a:ext cx="8508569" cy="5301208"/>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274320" indent="-274320">
              <a:buFont typeface="Wingdings 2"/>
              <a:buChar char=""/>
              <a:defRPr/>
            </a:pPr>
            <a:r>
              <a:rPr lang="hu-HU" sz="1800" dirty="0" smtClean="0">
                <a:latin typeface="Times New Roman" pitchFamily="18" charset="0"/>
                <a:cs typeface="Times New Roman" pitchFamily="18" charset="0"/>
              </a:rPr>
              <a:t>A szakképzési hozzájárulásról és a képzés fejlesztésének támogatásáról szóló 2011. évi CLV. törvény (</a:t>
            </a:r>
            <a:r>
              <a:rPr lang="hu-HU" sz="1800" b="1" dirty="0" err="1" smtClean="0">
                <a:latin typeface="Times New Roman" pitchFamily="18" charset="0"/>
                <a:cs typeface="Times New Roman" pitchFamily="18" charset="0"/>
              </a:rPr>
              <a:t>Szht</a:t>
            </a:r>
            <a:r>
              <a:rPr lang="hu-HU" sz="1800" dirty="0" smtClean="0">
                <a:latin typeface="Times New Roman" pitchFamily="18" charset="0"/>
                <a:cs typeface="Times New Roman" pitchFamily="18" charset="0"/>
              </a:rPr>
              <a:t>.); </a:t>
            </a:r>
          </a:p>
          <a:p>
            <a:pPr marL="274320" indent="-274320">
              <a:buFont typeface="Wingdings 2"/>
              <a:buChar char=""/>
              <a:defRPr/>
            </a:pPr>
            <a:r>
              <a:rPr lang="hu-HU" sz="1800" dirty="0" smtClean="0">
                <a:latin typeface="Times New Roman" pitchFamily="18" charset="0"/>
                <a:cs typeface="Times New Roman" pitchFamily="18" charset="0"/>
              </a:rPr>
              <a:t>A gyakorlati képzés költségeinek a szakképzési hozzájárulás terhére történő elszámolásánál figyelembe vehető gyakorlati képzési normatívák mértékéről és a csökkentő tétel számításáról szóló 280/2011. (XII. 20.) Korm. rendelet;</a:t>
            </a:r>
          </a:p>
          <a:p>
            <a:pPr marL="274320" indent="-274320">
              <a:buFont typeface="Wingdings 2"/>
              <a:buChar char=""/>
              <a:defRPr/>
            </a:pPr>
            <a:r>
              <a:rPr lang="hu-HU" sz="1800" dirty="0" smtClean="0">
                <a:latin typeface="Times New Roman" pitchFamily="18" charset="0"/>
                <a:cs typeface="Times New Roman" pitchFamily="18" charset="0"/>
              </a:rPr>
              <a:t>Az Országos Képzési Jegyzékről és az Országos Képzési Jegyzék módosításának eljárásrendjéről szóló 133/2010. (IV. 22.)  és 150/2012 (VII.6.) Korm. Rendelet (</a:t>
            </a:r>
            <a:r>
              <a:rPr lang="hu-HU" sz="1800" b="1" dirty="0" smtClean="0">
                <a:latin typeface="Times New Roman" pitchFamily="18" charset="0"/>
                <a:cs typeface="Times New Roman" pitchFamily="18" charset="0"/>
              </a:rPr>
              <a:t>OKJ</a:t>
            </a:r>
            <a:r>
              <a:rPr lang="hu-HU" sz="1800" dirty="0" smtClean="0">
                <a:latin typeface="Times New Roman" pitchFamily="18" charset="0"/>
                <a:cs typeface="Times New Roman" pitchFamily="18" charset="0"/>
              </a:rPr>
              <a:t>);</a:t>
            </a:r>
          </a:p>
          <a:p>
            <a:pPr marL="274320" indent="-274320">
              <a:buFont typeface="Wingdings 2"/>
              <a:buChar char=""/>
              <a:defRPr/>
            </a:pPr>
            <a:r>
              <a:rPr lang="hu-HU" sz="1800" dirty="0" smtClean="0">
                <a:latin typeface="Times New Roman" pitchFamily="18" charset="0"/>
                <a:cs typeface="Times New Roman" pitchFamily="18" charset="0"/>
              </a:rPr>
              <a:t>A szakképzésről szóló 2011. évi CLXXXVII. törvény (</a:t>
            </a:r>
            <a:r>
              <a:rPr lang="hu-HU" sz="1800" b="1" dirty="0" smtClean="0">
                <a:latin typeface="Times New Roman" pitchFamily="18" charset="0"/>
                <a:cs typeface="Times New Roman" pitchFamily="18" charset="0"/>
              </a:rPr>
              <a:t>Szt</a:t>
            </a:r>
            <a:r>
              <a:rPr lang="hu-HU" sz="1800" dirty="0" smtClean="0">
                <a:latin typeface="Times New Roman" pitchFamily="18" charset="0"/>
                <a:cs typeface="Times New Roman" pitchFamily="18" charset="0"/>
              </a:rPr>
              <a:t>.);                </a:t>
            </a:r>
          </a:p>
          <a:p>
            <a:pPr marL="274320" indent="-274320">
              <a:buFont typeface="Wingdings 2"/>
              <a:buChar char=""/>
              <a:defRPr/>
            </a:pPr>
            <a:r>
              <a:rPr lang="hu-HU" sz="1800" dirty="0" smtClean="0">
                <a:latin typeface="Times New Roman" pitchFamily="18" charset="0"/>
                <a:cs typeface="Times New Roman" pitchFamily="18" charset="0"/>
              </a:rPr>
              <a:t>Az egyes adótörvények és azzal összefüggő egyéb törvények módosításáról szóló 2011. évi CLVI. törvény (</a:t>
            </a:r>
            <a:r>
              <a:rPr lang="hu-HU" sz="1800" b="1" dirty="0" err="1" smtClean="0">
                <a:latin typeface="Times New Roman" pitchFamily="18" charset="0"/>
                <a:cs typeface="Times New Roman" pitchFamily="18" charset="0"/>
              </a:rPr>
              <a:t>Eat</a:t>
            </a:r>
            <a:r>
              <a:rPr lang="hu-HU" sz="1800" dirty="0" smtClean="0">
                <a:latin typeface="Times New Roman" pitchFamily="18" charset="0"/>
                <a:cs typeface="Times New Roman" pitchFamily="18" charset="0"/>
              </a:rPr>
              <a:t>.)</a:t>
            </a:r>
          </a:p>
          <a:p>
            <a:pPr marL="274320" indent="-274320">
              <a:buFont typeface="Wingdings 2"/>
              <a:buChar char=""/>
              <a:defRPr/>
            </a:pPr>
            <a:r>
              <a:rPr lang="hu-HU" sz="1800" dirty="0" smtClean="0">
                <a:latin typeface="Times New Roman" pitchFamily="18" charset="0"/>
                <a:cs typeface="Times New Roman" pitchFamily="18" charset="0"/>
              </a:rPr>
              <a:t>Az adózás rendjéről szóló 2003. évi XCII. törvény (</a:t>
            </a:r>
            <a:r>
              <a:rPr lang="hu-HU" sz="1800" b="1" dirty="0" smtClean="0">
                <a:latin typeface="Times New Roman" pitchFamily="18" charset="0"/>
                <a:cs typeface="Times New Roman" pitchFamily="18" charset="0"/>
              </a:rPr>
              <a:t>Art</a:t>
            </a:r>
            <a:r>
              <a:rPr lang="hu-HU" sz="1800" dirty="0" smtClean="0">
                <a:latin typeface="Times New Roman" pitchFamily="18" charset="0"/>
                <a:cs typeface="Times New Roman" pitchFamily="18" charset="0"/>
              </a:rPr>
              <a:t>.);</a:t>
            </a:r>
          </a:p>
          <a:p>
            <a:pPr marL="274320" indent="-274320">
              <a:buFont typeface="Wingdings 2"/>
              <a:buChar char=""/>
              <a:defRPr/>
            </a:pPr>
            <a:r>
              <a:rPr lang="hu-HU" sz="1800" dirty="0" smtClean="0">
                <a:latin typeface="Times New Roman" pitchFamily="18" charset="0"/>
                <a:cs typeface="Times New Roman" pitchFamily="18" charset="0"/>
              </a:rPr>
              <a:t>A nemzeti felsőoktatásról szóló 2011. évi CCIV. törvény (</a:t>
            </a:r>
            <a:r>
              <a:rPr lang="hu-HU" sz="1800" b="1" dirty="0" err="1" smtClean="0">
                <a:latin typeface="Times New Roman" pitchFamily="18" charset="0"/>
                <a:cs typeface="Times New Roman" pitchFamily="18" charset="0"/>
              </a:rPr>
              <a:t>Nft</a:t>
            </a:r>
            <a:r>
              <a:rPr lang="hu-HU" sz="1800" dirty="0" smtClean="0">
                <a:latin typeface="Times New Roman" pitchFamily="18" charset="0"/>
                <a:cs typeface="Times New Roman" pitchFamily="18" charset="0"/>
              </a:rPr>
              <a:t>.);</a:t>
            </a:r>
          </a:p>
          <a:p>
            <a:pPr marL="274320" indent="-274320">
              <a:buFont typeface="Wingdings 2"/>
              <a:buChar char=""/>
              <a:defRPr/>
            </a:pPr>
            <a:r>
              <a:rPr lang="hu-HU" sz="1800" dirty="0" smtClean="0">
                <a:latin typeface="Times New Roman" pitchFamily="18" charset="0"/>
                <a:cs typeface="Times New Roman" pitchFamily="18" charset="0"/>
              </a:rPr>
              <a:t>A felnőttképzésről szóló 2001. évi CI. törvény  és 2013. évi  LXXVII. törvény;(</a:t>
            </a:r>
            <a:r>
              <a:rPr lang="hu-HU" sz="1800" b="1" dirty="0" err="1" smtClean="0">
                <a:latin typeface="Times New Roman" pitchFamily="18" charset="0"/>
                <a:cs typeface="Times New Roman" pitchFamily="18" charset="0"/>
              </a:rPr>
              <a:t>Fktv</a:t>
            </a:r>
            <a:r>
              <a:rPr lang="hu-HU" sz="1800" dirty="0" smtClean="0">
                <a:latin typeface="Times New Roman" pitchFamily="18" charset="0"/>
                <a:cs typeface="Times New Roman" pitchFamily="18" charset="0"/>
              </a:rPr>
              <a:t>.);</a:t>
            </a:r>
          </a:p>
          <a:p>
            <a:pPr marL="274320" indent="-274320">
              <a:buFont typeface="Wingdings 2"/>
              <a:buChar char=""/>
              <a:defRPr/>
            </a:pPr>
            <a:r>
              <a:rPr lang="hu-HU" sz="1800" dirty="0" smtClean="0">
                <a:latin typeface="Times New Roman" pitchFamily="18" charset="0"/>
                <a:cs typeface="Times New Roman" pitchFamily="18" charset="0"/>
              </a:rPr>
              <a:t>A felsőoktatási szakképzésről és a felsőoktatási képzéshez kapcsolódó szakmai gyakorlat egyes kérdéseiről szóló 230/2012. (VIII. 28.) Korm. rendelet</a:t>
            </a:r>
          </a:p>
          <a:p>
            <a:pPr marL="274320" indent="-274320">
              <a:buFont typeface="Wingdings 2"/>
              <a:buChar char=""/>
              <a:defRPr/>
            </a:pPr>
            <a:r>
              <a:rPr lang="hu-HU" sz="1800" dirty="0" smtClean="0">
                <a:latin typeface="Times New Roman" pitchFamily="18" charset="0"/>
                <a:cs typeface="Times New Roman" pitchFamily="18" charset="0"/>
              </a:rPr>
              <a:t>A gyakorlati képzést végző gazdálkodó szervezetek saját munkavállalói részére szervezett képzés költségeinek a szakképzési hozzájárulás terhére történő elszámolásáról szóló 21/2013.(VI.18.) </a:t>
            </a:r>
            <a:r>
              <a:rPr lang="hu-HU" sz="1800" b="1" dirty="0" smtClean="0">
                <a:latin typeface="Times New Roman" pitchFamily="18" charset="0"/>
                <a:cs typeface="Times New Roman" pitchFamily="18" charset="0"/>
              </a:rPr>
              <a:t>NGM </a:t>
            </a:r>
            <a:r>
              <a:rPr lang="hu-HU" sz="1800" dirty="0" smtClean="0">
                <a:latin typeface="Times New Roman" pitchFamily="18" charset="0"/>
                <a:cs typeface="Times New Roman" pitchFamily="18" charset="0"/>
              </a:rPr>
              <a:t>rendelet;</a:t>
            </a:r>
          </a:p>
          <a:p>
            <a:pPr marL="274320" indent="-274320">
              <a:buFont typeface="Wingdings 2"/>
              <a:buChar char=""/>
              <a:defRPr/>
            </a:pPr>
            <a:r>
              <a:rPr lang="hu-HU" sz="1800" dirty="0" smtClean="0">
                <a:latin typeface="Times New Roman" pitchFamily="18" charset="0"/>
                <a:cs typeface="Times New Roman" pitchFamily="18" charset="0"/>
              </a:rPr>
              <a:t>A szakképzés megkezdésének és folytatásának feltételeiről, valamint a térségi integrált szakképző központ tanácsadó testületéről szóló 8/2006. (III. 23.) </a:t>
            </a:r>
            <a:r>
              <a:rPr lang="hu-HU" sz="1800" b="1" dirty="0" smtClean="0">
                <a:latin typeface="Times New Roman" pitchFamily="18" charset="0"/>
                <a:cs typeface="Times New Roman" pitchFamily="18" charset="0"/>
              </a:rPr>
              <a:t>OM</a:t>
            </a:r>
            <a:r>
              <a:rPr lang="hu-HU" sz="1800" dirty="0" smtClean="0">
                <a:latin typeface="Times New Roman" pitchFamily="18" charset="0"/>
                <a:cs typeface="Times New Roman" pitchFamily="18" charset="0"/>
              </a:rPr>
              <a:t> rendelet</a:t>
            </a:r>
          </a:p>
        </p:txBody>
      </p:sp>
    </p:spTree>
    <p:extLst>
      <p:ext uri="{BB962C8B-B14F-4D97-AF65-F5344CB8AC3E}">
        <p14:creationId xmlns:p14="http://schemas.microsoft.com/office/powerpoint/2010/main" xmlns="" val="1911693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7504" y="1700808"/>
            <a:ext cx="8928992" cy="48320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hu-HU" sz="2400" dirty="0">
                <a:solidFill>
                  <a:srgbClr val="000000"/>
                </a:solidFill>
                <a:latin typeface="Times New Roman" panose="02020603050405020304" pitchFamily="18" charset="0"/>
              </a:rPr>
              <a:t>GINOP-6.2.4 - VEKOP-16 – „</a:t>
            </a:r>
            <a:r>
              <a:rPr lang="hu-HU" sz="2400" b="1" dirty="0">
                <a:solidFill>
                  <a:srgbClr val="000000"/>
                </a:solidFill>
                <a:latin typeface="Times New Roman" panose="02020603050405020304" pitchFamily="18" charset="0"/>
              </a:rPr>
              <a:t>A 21. századi szakképzés és </a:t>
            </a:r>
            <a:r>
              <a:rPr lang="hu-HU" sz="2400" b="1" dirty="0" smtClean="0">
                <a:solidFill>
                  <a:srgbClr val="000000"/>
                </a:solidFill>
                <a:latin typeface="Times New Roman" panose="02020603050405020304" pitchFamily="18" charset="0"/>
              </a:rPr>
              <a:t>felnőttképzés minőségének</a:t>
            </a:r>
            <a:r>
              <a:rPr lang="hu-HU" sz="2400" b="1" dirty="0">
                <a:solidFill>
                  <a:srgbClr val="000000"/>
                </a:solidFill>
                <a:latin typeface="Times New Roman" panose="02020603050405020304" pitchFamily="18" charset="0"/>
              </a:rPr>
              <a:t>, valamint tartalmának fejlesztése</a:t>
            </a:r>
            <a:r>
              <a:rPr lang="hu-HU" sz="2400" b="1" dirty="0" smtClean="0">
                <a:solidFill>
                  <a:srgbClr val="000000"/>
                </a:solidFill>
                <a:latin typeface="Times New Roman" panose="02020603050405020304" pitchFamily="18" charset="0"/>
              </a:rPr>
              <a:t>”</a:t>
            </a:r>
          </a:p>
          <a:p>
            <a:r>
              <a:rPr lang="hu-HU" sz="2400" b="1" dirty="0" smtClean="0">
                <a:solidFill>
                  <a:srgbClr val="000000"/>
                </a:solidFill>
                <a:latin typeface="Times New Roman" panose="02020603050405020304" pitchFamily="18" charset="0"/>
              </a:rPr>
              <a:t> </a:t>
            </a:r>
            <a:r>
              <a:rPr lang="hu-HU" sz="2400" dirty="0" smtClean="0">
                <a:solidFill>
                  <a:srgbClr val="000000"/>
                </a:solidFill>
                <a:latin typeface="Times New Roman" panose="02020603050405020304" pitchFamily="18" charset="0"/>
              </a:rPr>
              <a:t>( </a:t>
            </a:r>
            <a:r>
              <a:rPr lang="hu-HU" sz="2400" dirty="0">
                <a:solidFill>
                  <a:srgbClr val="000000"/>
                </a:solidFill>
                <a:latin typeface="Times New Roman" panose="02020603050405020304" pitchFamily="18" charset="0"/>
              </a:rPr>
              <a:t>7 Mrd </a:t>
            </a:r>
            <a:r>
              <a:rPr lang="hu-HU" sz="2400" dirty="0" smtClean="0">
                <a:solidFill>
                  <a:srgbClr val="000000"/>
                </a:solidFill>
                <a:latin typeface="Times New Roman" panose="02020603050405020304" pitchFamily="18" charset="0"/>
              </a:rPr>
              <a:t>Ft )</a:t>
            </a:r>
            <a:r>
              <a:rPr lang="hu-HU" sz="2400" dirty="0">
                <a:solidFill>
                  <a:srgbClr val="000000"/>
                </a:solidFill>
                <a:latin typeface="Times New Roman" panose="02020603050405020304" pitchFamily="18" charset="0"/>
              </a:rPr>
              <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iskoláskorú, felnőttkori szakmatanulás minőségének javítása</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szükséges információs rendszer működtetése</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szakképesítés megszerzéséhez való hozzáférés előmozdítása</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fenntartható és intelligens gazdaság igényeinek kiszolgálása </a:t>
            </a:r>
            <a:r>
              <a:rPr lang="hu-HU" sz="2000" dirty="0" smtClean="0">
                <a:solidFill>
                  <a:srgbClr val="000000"/>
                </a:solidFill>
                <a:latin typeface="Times New Roman" panose="02020603050405020304" pitchFamily="18" charset="0"/>
              </a:rPr>
              <a:t> érdekében </a:t>
            </a:r>
            <a:r>
              <a:rPr lang="hu-HU" sz="2000" dirty="0">
                <a:solidFill>
                  <a:srgbClr val="000000"/>
                </a:solidFill>
                <a:latin typeface="Times New Roman" panose="02020603050405020304" pitchFamily="18" charset="0"/>
              </a:rPr>
              <a:t>tartalom- </a:t>
            </a:r>
            <a:r>
              <a:rPr lang="hu-HU" sz="2000" dirty="0" smtClean="0">
                <a:solidFill>
                  <a:srgbClr val="000000"/>
                </a:solidFill>
                <a:latin typeface="Times New Roman" panose="02020603050405020304" pitchFamily="18" charset="0"/>
              </a:rPr>
              <a:t>és eszközfejlesztés</a:t>
            </a:r>
          </a:p>
          <a:p>
            <a:r>
              <a:rPr lang="hu-HU" sz="2000" dirty="0">
                <a:solidFill>
                  <a:srgbClr val="000000"/>
                </a:solidFill>
                <a:latin typeface="Times New Roman" panose="02020603050405020304" pitchFamily="18" charset="0"/>
              </a:rPr>
              <a:t/>
            </a:r>
            <a:br>
              <a:rPr lang="hu-HU" sz="2000" dirty="0">
                <a:solidFill>
                  <a:srgbClr val="000000"/>
                </a:solidFill>
                <a:latin typeface="Times New Roman" panose="02020603050405020304" pitchFamily="18" charset="0"/>
              </a:rPr>
            </a:br>
            <a:r>
              <a:rPr lang="hu-HU" sz="2400" dirty="0">
                <a:solidFill>
                  <a:srgbClr val="000000"/>
                </a:solidFill>
                <a:latin typeface="Times New Roman" panose="02020603050405020304" pitchFamily="18" charset="0"/>
              </a:rPr>
              <a:t>GINOP-6.2.3 és VEKOP-8.6.3– „</a:t>
            </a:r>
            <a:r>
              <a:rPr lang="hu-HU" sz="2400" b="1" dirty="0">
                <a:solidFill>
                  <a:srgbClr val="000000"/>
                </a:solidFill>
                <a:latin typeface="Times New Roman" panose="02020603050405020304" pitchFamily="18" charset="0"/>
              </a:rPr>
              <a:t>A szakképzési intézményrendszer </a:t>
            </a:r>
            <a:r>
              <a:rPr lang="hu-HU" sz="2400" b="1" dirty="0" smtClean="0">
                <a:solidFill>
                  <a:srgbClr val="000000"/>
                </a:solidFill>
                <a:latin typeface="Times New Roman" panose="02020603050405020304" pitchFamily="18" charset="0"/>
              </a:rPr>
              <a:t>átfogó fejlesztése</a:t>
            </a:r>
            <a:r>
              <a:rPr lang="hu-HU" sz="2400" b="1" dirty="0">
                <a:solidFill>
                  <a:srgbClr val="000000"/>
                </a:solidFill>
                <a:latin typeface="Times New Roman" panose="02020603050405020304" pitchFamily="18" charset="0"/>
              </a:rPr>
              <a:t>” </a:t>
            </a:r>
            <a:r>
              <a:rPr lang="hu-HU" sz="2400" dirty="0">
                <a:solidFill>
                  <a:srgbClr val="000000"/>
                </a:solidFill>
                <a:latin typeface="Times New Roman" panose="02020603050405020304" pitchFamily="18" charset="0"/>
              </a:rPr>
              <a:t>8,75 Mrd + 1,3 Mrd</a:t>
            </a:r>
            <a:br>
              <a:rPr lang="hu-HU" sz="2400" dirty="0">
                <a:solidFill>
                  <a:srgbClr val="000000"/>
                </a:solidFill>
                <a:latin typeface="Times New Roman" panose="02020603050405020304" pitchFamily="18" charset="0"/>
              </a:rPr>
            </a:br>
            <a:r>
              <a:rPr lang="hu-HU" sz="24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szakképzésben tanulók alapkészségeinek fejlesztése</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 szakképzés eredményesebbé tétele által az iskolai </a:t>
            </a:r>
            <a:r>
              <a:rPr lang="hu-HU" sz="2000" dirty="0" smtClean="0">
                <a:solidFill>
                  <a:srgbClr val="000000"/>
                </a:solidFill>
                <a:latin typeface="Times New Roman" panose="02020603050405020304" pitchFamily="18" charset="0"/>
              </a:rPr>
              <a:t>teljesítmény  növelése</a:t>
            </a:r>
            <a:r>
              <a:rPr lang="hu-HU" sz="2000" dirty="0">
                <a:solidFill>
                  <a:srgbClr val="000000"/>
                </a:solidFill>
                <a:latin typeface="Times New Roman" panose="02020603050405020304" pitchFamily="18" charset="0"/>
              </a:rPr>
              <a:t/>
            </a:r>
            <a:br>
              <a:rPr lang="hu-HU" sz="2000" dirty="0">
                <a:solidFill>
                  <a:srgbClr val="000000"/>
                </a:solidFill>
                <a:latin typeface="Times New Roman" panose="02020603050405020304" pitchFamily="18" charset="0"/>
              </a:rPr>
            </a:br>
            <a:r>
              <a:rPr lang="hu-HU" sz="2000" dirty="0">
                <a:solidFill>
                  <a:srgbClr val="000000"/>
                </a:solidFill>
                <a:latin typeface="Wingdings" panose="05000000000000000000" pitchFamily="2" charset="2"/>
              </a:rPr>
              <a:t> </a:t>
            </a:r>
            <a:r>
              <a:rPr lang="hu-HU" sz="2000" dirty="0">
                <a:solidFill>
                  <a:srgbClr val="000000"/>
                </a:solidFill>
                <a:latin typeface="Times New Roman" panose="02020603050405020304" pitchFamily="18" charset="0"/>
              </a:rPr>
              <a:t>az egész életen át tartó tanulásra való képessé tétel</a:t>
            </a:r>
            <a:r>
              <a:rPr lang="hu-HU" sz="2000" dirty="0"/>
              <a:t> </a:t>
            </a:r>
            <a:endParaRPr lang="hu-HU" dirty="0"/>
          </a:p>
        </p:txBody>
      </p:sp>
      <p:sp>
        <p:nvSpPr>
          <p:cNvPr id="3" name="Téglalap 2"/>
          <p:cNvSpPr/>
          <p:nvPr/>
        </p:nvSpPr>
        <p:spPr>
          <a:xfrm>
            <a:off x="107504" y="332656"/>
            <a:ext cx="7848872" cy="523220"/>
          </a:xfrm>
          <a:prstGeom prst="rect">
            <a:avLst/>
          </a:prstGeom>
        </p:spPr>
        <p:txBody>
          <a:bodyPr wrap="square">
            <a:spAutoFit/>
          </a:bodyPr>
          <a:lstStyle/>
          <a:p>
            <a:r>
              <a:rPr lang="hu-HU" sz="2800" b="1" dirty="0">
                <a:solidFill>
                  <a:srgbClr val="000000"/>
                </a:solidFill>
                <a:latin typeface="Times New Roman" panose="02020603050405020304" pitchFamily="18" charset="0"/>
              </a:rPr>
              <a:t>Tervezés alatt álló projektek és céljaik (2016-2017)</a:t>
            </a:r>
            <a:endParaRPr lang="hu-HU" dirty="0"/>
          </a:p>
        </p:txBody>
      </p:sp>
    </p:spTree>
    <p:extLst>
      <p:ext uri="{BB962C8B-B14F-4D97-AF65-F5344CB8AC3E}">
        <p14:creationId xmlns:p14="http://schemas.microsoft.com/office/powerpoint/2010/main" xmlns="" val="3584164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43608" y="3140968"/>
            <a:ext cx="7488832" cy="923330"/>
          </a:xfrm>
          <a:prstGeom prst="rect">
            <a:avLst/>
          </a:prstGeom>
        </p:spPr>
        <p:txBody>
          <a:bodyPr wrap="square">
            <a:spAutoFit/>
          </a:bodyPr>
          <a:lstStyle/>
          <a:p>
            <a:r>
              <a:rPr lang="hu-HU" sz="5400" dirty="0" smtClean="0"/>
              <a:t>Köszönöm a figyelmet</a:t>
            </a:r>
            <a:endParaRPr lang="hu-HU" sz="5400" dirty="0"/>
          </a:p>
        </p:txBody>
      </p:sp>
      <p:sp>
        <p:nvSpPr>
          <p:cNvPr id="3" name="Téglalap 2"/>
          <p:cNvSpPr/>
          <p:nvPr/>
        </p:nvSpPr>
        <p:spPr>
          <a:xfrm>
            <a:off x="1979712" y="4437112"/>
            <a:ext cx="4878288" cy="461665"/>
          </a:xfrm>
          <a:prstGeom prst="rect">
            <a:avLst/>
          </a:prstGeom>
        </p:spPr>
        <p:txBody>
          <a:bodyPr wrap="square">
            <a:spAutoFit/>
          </a:bodyPr>
          <a:lstStyle/>
          <a:p>
            <a:r>
              <a:rPr lang="hu-HU" sz="2400" b="1" dirty="0" err="1" smtClean="0"/>
              <a:t>sepsi.zsigmond</a:t>
            </a:r>
            <a:r>
              <a:rPr lang="hu-HU" sz="2400" b="1" dirty="0" smtClean="0"/>
              <a:t>@</a:t>
            </a:r>
            <a:r>
              <a:rPr lang="hu-HU" sz="2400" b="1" dirty="0" err="1" smtClean="0"/>
              <a:t>adu-csepel.hu</a:t>
            </a:r>
            <a:endParaRPr lang="hu-HU" sz="2400" b="1" dirty="0"/>
          </a:p>
        </p:txBody>
      </p:sp>
      <p:pic>
        <p:nvPicPr>
          <p:cNvPr id="4" name="Kép 3"/>
          <p:cNvPicPr/>
          <p:nvPr/>
        </p:nvPicPr>
        <p:blipFill>
          <a:blip r:embed="rId2" cstate="print">
            <a:extLst>
              <a:ext uri="{28A0092B-C50C-407E-A947-70E740481C1C}">
                <a14:useLocalDpi xmlns:a14="http://schemas.microsoft.com/office/drawing/2010/main" xmlns="" val="0"/>
              </a:ext>
            </a:extLst>
          </a:blip>
          <a:stretch>
            <a:fillRect/>
          </a:stretch>
        </p:blipFill>
        <p:spPr>
          <a:xfrm>
            <a:off x="2267744" y="188640"/>
            <a:ext cx="1440160" cy="1152127"/>
          </a:xfrm>
          <a:prstGeom prst="rect">
            <a:avLst/>
          </a:prstGeom>
        </p:spPr>
      </p:pic>
      <p:pic>
        <p:nvPicPr>
          <p:cNvPr id="5" name="Kép 4"/>
          <p:cNvPicPr/>
          <p:nvPr/>
        </p:nvPicPr>
        <p:blipFill>
          <a:blip r:embed="rId3" cstate="print">
            <a:extLst>
              <a:ext uri="{28A0092B-C50C-407E-A947-70E740481C1C}">
                <a14:useLocalDpi xmlns:a14="http://schemas.microsoft.com/office/drawing/2010/main" xmlns="" val="0"/>
              </a:ext>
            </a:extLst>
          </a:blip>
          <a:stretch>
            <a:fillRect/>
          </a:stretch>
        </p:blipFill>
        <p:spPr>
          <a:xfrm>
            <a:off x="4644008" y="188640"/>
            <a:ext cx="1728192" cy="1152127"/>
          </a:xfrm>
          <a:prstGeom prst="rect">
            <a:avLst/>
          </a:prstGeom>
        </p:spPr>
      </p:pic>
    </p:spTree>
    <p:extLst>
      <p:ext uri="{BB962C8B-B14F-4D97-AF65-F5344CB8AC3E}">
        <p14:creationId xmlns:p14="http://schemas.microsoft.com/office/powerpoint/2010/main" xmlns="" val="1275124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8"/>
            <a:ext cx="7543800" cy="1002506"/>
          </a:xfrm>
        </p:spPr>
        <p:txBody>
          <a:bodyPr/>
          <a:lstStyle/>
          <a:p>
            <a:r>
              <a:rPr lang="hu-HU" sz="3200" dirty="0" smtClean="0">
                <a:solidFill>
                  <a:schemeClr val="tx2">
                    <a:satMod val="130000"/>
                  </a:schemeClr>
                </a:solidFill>
                <a:latin typeface="Cambria" pitchFamily="18" charset="0"/>
                <a:cs typeface="Times New Roman" pitchFamily="18" charset="0"/>
              </a:rPr>
              <a:t>Kapcsolódó törvények, rendeletek II.</a:t>
            </a:r>
            <a:endParaRPr lang="hu-HU" altLang="hu-HU" sz="3200" dirty="0"/>
          </a:p>
        </p:txBody>
      </p:sp>
      <p:sp>
        <p:nvSpPr>
          <p:cNvPr id="30723" name="Rectangle 3"/>
          <p:cNvSpPr>
            <a:spLocks noGrp="1" noChangeArrowheads="1"/>
          </p:cNvSpPr>
          <p:nvPr>
            <p:ph type="body" idx="1"/>
          </p:nvPr>
        </p:nvSpPr>
        <p:spPr>
          <a:xfrm>
            <a:off x="467544" y="1628800"/>
            <a:ext cx="8229600" cy="5040560"/>
          </a:xfrm>
        </p:spPr>
        <p:style>
          <a:lnRef idx="2">
            <a:schemeClr val="accent1"/>
          </a:lnRef>
          <a:fillRef idx="1">
            <a:schemeClr val="lt1"/>
          </a:fillRef>
          <a:effectRef idx="0">
            <a:schemeClr val="accent1"/>
          </a:effectRef>
          <a:fontRef idx="minor">
            <a:schemeClr val="dk1"/>
          </a:fontRef>
        </p:style>
        <p:txBody>
          <a:bodyPr/>
          <a:lstStyle/>
          <a:p>
            <a:pPr marL="0" indent="0" algn="ctr">
              <a:buNone/>
            </a:pPr>
            <a:r>
              <a:rPr lang="hu-HU" sz="1800" b="1" dirty="0">
                <a:solidFill>
                  <a:srgbClr val="FF0000"/>
                </a:solidFill>
              </a:rPr>
              <a:t>2016. évi LXVII. törvény (kivonat) </a:t>
            </a:r>
            <a:r>
              <a:rPr lang="hu-HU" sz="1800" dirty="0">
                <a:solidFill>
                  <a:srgbClr val="FF0000"/>
                </a:solidFill>
              </a:rPr>
              <a:t>2016. június 17.</a:t>
            </a:r>
          </a:p>
          <a:p>
            <a:pPr marL="0" indent="0" algn="ctr">
              <a:buNone/>
            </a:pPr>
            <a:r>
              <a:rPr lang="hu-HU" sz="1800" b="1" dirty="0">
                <a:solidFill>
                  <a:srgbClr val="FF0000"/>
                </a:solidFill>
              </a:rPr>
              <a:t>Magyarország 2017. évi központi költségvetésének megalapozásáról</a:t>
            </a:r>
            <a:r>
              <a:rPr lang="hu-HU" sz="1800" b="1" u="sng" baseline="30000" dirty="0">
                <a:solidFill>
                  <a:srgbClr val="FF0000"/>
                </a:solidFill>
                <a:hlinkClick r:id="rId3"/>
              </a:rPr>
              <a:t>1</a:t>
            </a:r>
            <a:endParaRPr lang="hu-HU" sz="1800" dirty="0">
              <a:solidFill>
                <a:srgbClr val="FF0000"/>
              </a:solidFill>
            </a:endParaRPr>
          </a:p>
          <a:p>
            <a:r>
              <a:rPr lang="hu-HU" sz="1400" b="1" dirty="0">
                <a:solidFill>
                  <a:schemeClr val="tx1"/>
                </a:solidFill>
              </a:rPr>
              <a:t>21. A szakképzési hozzájárulásról és a képzés fejlesztésének támogatásáról szóló</a:t>
            </a:r>
            <a:br>
              <a:rPr lang="hu-HU" sz="1400" b="1" dirty="0">
                <a:solidFill>
                  <a:schemeClr val="tx1"/>
                </a:solidFill>
              </a:rPr>
            </a:br>
            <a:r>
              <a:rPr lang="hu-HU" sz="1400" b="1" dirty="0">
                <a:solidFill>
                  <a:schemeClr val="tx1"/>
                </a:solidFill>
              </a:rPr>
              <a:t>2011. évi CLV. törvény módosítása</a:t>
            </a:r>
            <a:endParaRPr lang="hu-HU" sz="1400" dirty="0">
              <a:solidFill>
                <a:schemeClr val="tx1"/>
              </a:solidFill>
            </a:endParaRPr>
          </a:p>
          <a:p>
            <a:r>
              <a:rPr lang="hu-HU" sz="1400" b="1" dirty="0">
                <a:solidFill>
                  <a:schemeClr val="tx1"/>
                </a:solidFill>
              </a:rPr>
              <a:t>101.- 105 §</a:t>
            </a:r>
            <a:r>
              <a:rPr lang="hu-HU" sz="1400" dirty="0">
                <a:solidFill>
                  <a:schemeClr val="tx1"/>
                </a:solidFill>
              </a:rPr>
              <a:t> A szakképzési hozzájárulásról és a képzés fejlesztésének támogatásáról szóló 2011. évi CLV. törvény 12. §</a:t>
            </a:r>
            <a:r>
              <a:rPr lang="hu-HU" sz="1400" dirty="0" err="1">
                <a:solidFill>
                  <a:schemeClr val="tx1"/>
                </a:solidFill>
              </a:rPr>
              <a:t>-a</a:t>
            </a:r>
            <a:r>
              <a:rPr lang="hu-HU" sz="1400" dirty="0">
                <a:solidFill>
                  <a:schemeClr val="tx1"/>
                </a:solidFill>
              </a:rPr>
              <a:t> a következő </a:t>
            </a:r>
            <a:r>
              <a:rPr lang="hu-HU" sz="1400" i="1" dirty="0">
                <a:solidFill>
                  <a:schemeClr val="tx1"/>
                </a:solidFill>
              </a:rPr>
              <a:t>j)</a:t>
            </a:r>
            <a:r>
              <a:rPr lang="hu-HU" sz="1400" dirty="0">
                <a:solidFill>
                  <a:schemeClr val="tx1"/>
                </a:solidFill>
              </a:rPr>
              <a:t> és </a:t>
            </a:r>
            <a:r>
              <a:rPr lang="hu-HU" sz="1400" i="1" dirty="0">
                <a:solidFill>
                  <a:schemeClr val="tx1"/>
                </a:solidFill>
              </a:rPr>
              <a:t>k)</a:t>
            </a:r>
            <a:r>
              <a:rPr lang="hu-HU" sz="1400" dirty="0">
                <a:solidFill>
                  <a:schemeClr val="tx1"/>
                </a:solidFill>
              </a:rPr>
              <a:t> ponttal egészül ki:</a:t>
            </a:r>
          </a:p>
          <a:p>
            <a:r>
              <a:rPr lang="hu-HU" sz="1400" i="1" dirty="0">
                <a:solidFill>
                  <a:schemeClr val="tx1"/>
                </a:solidFill>
              </a:rPr>
              <a:t>[A Nemzeti Foglalkoztatási Alap képzési alaprészének (a továbbiakban: alaprész) a központi költségvetésről szóló törvényben a szakképzési és felnőttképzési támogatásokhoz kapcsolódóan meghatározott előirányzata tartalmazza:]</a:t>
            </a:r>
            <a:endParaRPr lang="hu-HU" sz="1400" dirty="0">
              <a:solidFill>
                <a:schemeClr val="tx1"/>
              </a:solidFill>
            </a:endParaRPr>
          </a:p>
          <a:p>
            <a:r>
              <a:rPr lang="hu-HU" sz="1400" b="1" dirty="0">
                <a:solidFill>
                  <a:schemeClr val="tx1"/>
                </a:solidFill>
              </a:rPr>
              <a:t>24. A nemzeti köznevelésről szóló 2011. évi CXC. törvény módosítása</a:t>
            </a:r>
            <a:endParaRPr lang="hu-HU" sz="1400" dirty="0">
              <a:solidFill>
                <a:schemeClr val="tx1"/>
              </a:solidFill>
            </a:endParaRPr>
          </a:p>
          <a:p>
            <a:r>
              <a:rPr lang="hu-HU" sz="1400" b="1" dirty="0">
                <a:solidFill>
                  <a:schemeClr val="tx1"/>
                </a:solidFill>
              </a:rPr>
              <a:t>25. A megváltozott munkaképességű személyek ellátásairól és egyes törvények módosításáról szóló 2011. évi CXCI. törvény módosítása</a:t>
            </a:r>
            <a:endParaRPr lang="hu-HU" sz="1400" dirty="0">
              <a:solidFill>
                <a:schemeClr val="tx1"/>
              </a:solidFill>
            </a:endParaRPr>
          </a:p>
          <a:p>
            <a:r>
              <a:rPr lang="hu-HU" sz="1400" b="1" dirty="0">
                <a:solidFill>
                  <a:schemeClr val="tx1"/>
                </a:solidFill>
              </a:rPr>
              <a:t>28. A munka törvénykönyvéről szóló 2012. évi I. törvény módosítása</a:t>
            </a:r>
            <a:endParaRPr lang="hu-HU" sz="1400" dirty="0">
              <a:solidFill>
                <a:schemeClr val="tx1"/>
              </a:solidFill>
            </a:endParaRPr>
          </a:p>
          <a:p>
            <a:r>
              <a:rPr lang="hu-HU" sz="1400" b="1" dirty="0">
                <a:solidFill>
                  <a:schemeClr val="tx1"/>
                </a:solidFill>
              </a:rPr>
              <a:t>52. A külföldi bizonyítványok és oklevelek elismeréséről szóló 2001. évi C. törvény módosítása</a:t>
            </a:r>
            <a:endParaRPr lang="hu-HU" sz="1400" dirty="0">
              <a:solidFill>
                <a:schemeClr val="tx1"/>
              </a:solidFill>
            </a:endParaRPr>
          </a:p>
          <a:p>
            <a:r>
              <a:rPr lang="hu-HU" sz="1400" b="1" dirty="0">
                <a:solidFill>
                  <a:schemeClr val="tx1"/>
                </a:solidFill>
              </a:rPr>
              <a:t>62. A nemzeti köznevelésről szóló 2011. évi CXC. törvény módosítása</a:t>
            </a:r>
            <a:endParaRPr lang="hu-HU" sz="1400" dirty="0">
              <a:solidFill>
                <a:schemeClr val="tx1"/>
              </a:solidFill>
            </a:endParaRPr>
          </a:p>
          <a:p>
            <a:r>
              <a:rPr lang="hu-HU" sz="1400" b="1" dirty="0">
                <a:solidFill>
                  <a:schemeClr val="tx1"/>
                </a:solidFill>
              </a:rPr>
              <a:t>63. A megváltozott munkaképességű személyek ellátásairól és egyes törvények módosításáról szóló 2011. évi CXCI. törvény módosítása</a:t>
            </a:r>
            <a:endParaRPr lang="hu-HU" sz="1400" dirty="0">
              <a:solidFill>
                <a:schemeClr val="tx1"/>
              </a:solidFill>
            </a:endParaRPr>
          </a:p>
          <a:p>
            <a:r>
              <a:rPr lang="hu-HU" sz="1400" b="1" dirty="0">
                <a:solidFill>
                  <a:schemeClr val="tx1"/>
                </a:solidFill>
              </a:rPr>
              <a:t>64. A nemzeti felsőoktatásról szóló 2011. évi CCIV. törvény módosítása</a:t>
            </a:r>
            <a:endParaRPr lang="hu-HU" sz="1400" dirty="0">
              <a:solidFill>
                <a:schemeClr val="tx1"/>
              </a:solidFill>
            </a:endParaRPr>
          </a:p>
          <a:p>
            <a:r>
              <a:rPr lang="hu-HU" sz="1400" b="1" dirty="0">
                <a:solidFill>
                  <a:schemeClr val="tx1"/>
                </a:solidFill>
              </a:rPr>
              <a:t>69. A felnőttképzésről szóló 2013. évi LXXVII. törvény módosítása</a:t>
            </a:r>
            <a:endParaRPr lang="hu-HU" sz="1400" dirty="0">
              <a:solidFill>
                <a:schemeClr val="tx1"/>
              </a:solidFill>
            </a:endParaRPr>
          </a:p>
          <a:p>
            <a:endParaRPr lang="hu-HU" sz="1200" dirty="0">
              <a:solidFill>
                <a:schemeClr val="tx1"/>
              </a:solidFill>
            </a:endParaRPr>
          </a:p>
          <a:p>
            <a:pPr marL="0" indent="0">
              <a:buNone/>
            </a:pPr>
            <a:endParaRPr lang="hu-HU" sz="1200" dirty="0">
              <a:solidFill>
                <a:schemeClr val="tx1"/>
              </a:solidFill>
            </a:endParaRPr>
          </a:p>
          <a:p>
            <a:endParaRPr lang="hu-HU" altLang="hu-HU"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2238"/>
            <a:ext cx="7543800" cy="930498"/>
          </a:xfrm>
        </p:spPr>
        <p:txBody>
          <a:bodyPr/>
          <a:lstStyle/>
          <a:p>
            <a:r>
              <a:rPr lang="hu-HU" sz="3200" dirty="0" smtClean="0">
                <a:solidFill>
                  <a:schemeClr val="tx2">
                    <a:satMod val="130000"/>
                  </a:schemeClr>
                </a:solidFill>
                <a:latin typeface="Cambria" pitchFamily="18" charset="0"/>
                <a:cs typeface="Times New Roman" pitchFamily="18" charset="0"/>
              </a:rPr>
              <a:t>Kapcsolódó törvények, rendeletek III.</a:t>
            </a:r>
            <a:endParaRPr lang="hu-HU" altLang="hu-HU" sz="3200" dirty="0"/>
          </a:p>
        </p:txBody>
      </p:sp>
      <p:sp>
        <p:nvSpPr>
          <p:cNvPr id="20483" name="Rectangle 3"/>
          <p:cNvSpPr>
            <a:spLocks noGrp="1" noChangeArrowheads="1"/>
          </p:cNvSpPr>
          <p:nvPr>
            <p:ph type="body" idx="1"/>
          </p:nvPr>
        </p:nvSpPr>
        <p:spPr>
          <a:xfrm>
            <a:off x="188304" y="1263206"/>
            <a:ext cx="8507288" cy="2600374"/>
          </a:xfrm>
        </p:spPr>
        <p:style>
          <a:lnRef idx="2">
            <a:schemeClr val="accent1"/>
          </a:lnRef>
          <a:fillRef idx="1">
            <a:schemeClr val="lt1"/>
          </a:fillRef>
          <a:effectRef idx="0">
            <a:schemeClr val="accent1"/>
          </a:effectRef>
          <a:fontRef idx="minor">
            <a:schemeClr val="dk1"/>
          </a:fontRef>
        </p:style>
        <p:txBody>
          <a:bodyPr/>
          <a:lstStyle/>
          <a:p>
            <a:pPr marL="0" indent="0" algn="ctr">
              <a:buNone/>
            </a:pPr>
            <a:r>
              <a:rPr lang="hu-HU" sz="1600" b="1" dirty="0">
                <a:solidFill>
                  <a:srgbClr val="FF0000"/>
                </a:solidFill>
              </a:rPr>
              <a:t>2016. évi LXXX. törvény </a:t>
            </a:r>
            <a:r>
              <a:rPr lang="hu-HU" sz="1600" dirty="0">
                <a:solidFill>
                  <a:srgbClr val="FF0000"/>
                </a:solidFill>
              </a:rPr>
              <a:t>2016. június 23.</a:t>
            </a:r>
          </a:p>
          <a:p>
            <a:pPr marL="0" indent="0" algn="ctr">
              <a:buNone/>
            </a:pPr>
            <a:r>
              <a:rPr lang="hu-HU" sz="1600" b="1" dirty="0">
                <a:solidFill>
                  <a:srgbClr val="FF0000"/>
                </a:solidFill>
              </a:rPr>
              <a:t>az oktatás szabályozására vonatkozó és egyes kapcsolódó törvények módosításáról</a:t>
            </a:r>
            <a:r>
              <a:rPr lang="hu-HU" sz="1600" b="1" u="sng" baseline="30000" dirty="0">
                <a:solidFill>
                  <a:srgbClr val="FF0000"/>
                </a:solidFill>
                <a:hlinkClick r:id="rId3"/>
              </a:rPr>
              <a:t>1</a:t>
            </a:r>
            <a:endParaRPr lang="hu-HU" sz="1600" dirty="0">
              <a:solidFill>
                <a:srgbClr val="FF0000"/>
              </a:solidFill>
            </a:endParaRPr>
          </a:p>
          <a:p>
            <a:r>
              <a:rPr lang="hu-HU" sz="1400" b="1" dirty="0"/>
              <a:t>1. A szakképzési hozzájárulásról és a képzés fejlesztésének támogatásáról szóló 2011. évi CLV. törvény módosítása</a:t>
            </a:r>
            <a:endParaRPr lang="hu-HU" sz="1400" dirty="0"/>
          </a:p>
          <a:p>
            <a:r>
              <a:rPr lang="hu-HU" sz="1400" i="1" dirty="0"/>
              <a:t>Az átirányítással megvalósuló gyakorlati képzésre vonatkozó megállapodás</a:t>
            </a:r>
            <a:endParaRPr lang="hu-HU" sz="1400" dirty="0"/>
          </a:p>
          <a:p>
            <a:r>
              <a:rPr lang="hu-HU" sz="1400" b="1" dirty="0"/>
              <a:t>2. A szakképzésről szóló 2011. évi CLXXXVII. törvény módosítása</a:t>
            </a:r>
            <a:endParaRPr lang="hu-HU" sz="1400" dirty="0"/>
          </a:p>
          <a:p>
            <a:r>
              <a:rPr lang="hu-HU" sz="1400" b="1" dirty="0"/>
              <a:t>5. §</a:t>
            </a:r>
            <a:r>
              <a:rPr lang="hu-HU" sz="1400" dirty="0"/>
              <a:t> (1) Az Szt. 29. § (1) bekezdés </a:t>
            </a:r>
            <a:r>
              <a:rPr lang="hu-HU" sz="1400" i="1" dirty="0"/>
              <a:t>f)</a:t>
            </a:r>
            <a:r>
              <a:rPr lang="hu-HU" sz="1400" dirty="0"/>
              <a:t> pontja helyébe a következő rendelkezés lép:</a:t>
            </a:r>
          </a:p>
          <a:p>
            <a:r>
              <a:rPr lang="hu-HU" sz="1400" i="1" dirty="0"/>
              <a:t>Az állam által támogatott iskolai rendszerű szakképzésben – e törvény rendelkezéseinek figyelembevételével, függetlenül az oktatás munkarendjétől – ingyenes</a:t>
            </a:r>
            <a:endParaRPr lang="hu-HU" sz="1400" dirty="0"/>
          </a:p>
          <a:p>
            <a:pPr lvl="8"/>
            <a:endParaRPr lang="hu-HU" altLang="hu-HU" sz="1600" dirty="0"/>
          </a:p>
        </p:txBody>
      </p:sp>
      <p:sp>
        <p:nvSpPr>
          <p:cNvPr id="2" name="Téglalap 1"/>
          <p:cNvSpPr/>
          <p:nvPr/>
        </p:nvSpPr>
        <p:spPr>
          <a:xfrm>
            <a:off x="188304" y="3863580"/>
            <a:ext cx="8507288" cy="276280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15000"/>
              </a:lnSpc>
              <a:spcBef>
                <a:spcPts val="800"/>
              </a:spcBef>
              <a:spcAft>
                <a:spcPts val="400"/>
              </a:spcAft>
            </a:pPr>
            <a:r>
              <a:rPr lang="hu-HU" sz="16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237/2016. (VIII. 2.) Korm. rendelet</a:t>
            </a:r>
            <a:endParaRPr lang="hu-HU"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hu-HU" sz="1600" b="1" dirty="0">
                <a:latin typeface="Times New Roman" panose="02020603050405020304" pitchFamily="18" charset="0"/>
                <a:ea typeface="Times New Roman" panose="02020603050405020304" pitchFamily="18" charset="0"/>
                <a:cs typeface="Times New Roman" panose="02020603050405020304" pitchFamily="18" charset="0"/>
              </a:rPr>
              <a:t>az egyes szakképzési tárgyú kormányrendeletek módosításáról</a:t>
            </a:r>
            <a:endParaRPr lang="hu-H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hu-HU" sz="1600" dirty="0">
                <a:latin typeface="Times New Roman" panose="02020603050405020304" pitchFamily="18" charset="0"/>
                <a:ea typeface="Times New Roman" panose="02020603050405020304" pitchFamily="18" charset="0"/>
                <a:cs typeface="Times New Roman" panose="02020603050405020304" pitchFamily="18" charset="0"/>
              </a:rPr>
              <a:t>A Kormány a szakképzésről szóló 2011. évi CLXXXVII. törvény 88. § (3),</a:t>
            </a:r>
            <a:r>
              <a:rPr lang="hu-HU" sz="1600" i="1" dirty="0">
                <a:latin typeface="Times New Roman" panose="02020603050405020304" pitchFamily="18" charset="0"/>
                <a:ea typeface="Times New Roman" panose="02020603050405020304" pitchFamily="18" charset="0"/>
                <a:cs typeface="Times New Roman" panose="02020603050405020304" pitchFamily="18" charset="0"/>
              </a:rPr>
              <a:t> a),b)</a:t>
            </a:r>
            <a:r>
              <a:rPr lang="hu-HU" sz="1600" dirty="0">
                <a:latin typeface="Times New Roman" panose="02020603050405020304" pitchFamily="18" charset="0"/>
                <a:ea typeface="Times New Roman" panose="02020603050405020304" pitchFamily="18" charset="0"/>
                <a:cs typeface="Times New Roman" panose="02020603050405020304" pitchFamily="18" charset="0"/>
              </a:rPr>
              <a:t>, és (5) bekezdés pontjainak módosításai:,</a:t>
            </a:r>
            <a:endParaRPr lang="hu-HU" sz="16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15000"/>
              </a:lnSpc>
              <a:spcBef>
                <a:spcPts val="0"/>
              </a:spcBef>
              <a:spcAft>
                <a:spcPts val="0"/>
              </a:spcAft>
              <a:buAutoNum type="arabicPeriod"/>
            </a:pP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Az </a:t>
            </a: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Országos Képzési Jegyzékről és az Országos Képzési Jegyzék módosításának eljárásrendjéről szóló 150/2012. (VII. 6.) Korm. rendelet </a:t>
            </a: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módosítása</a:t>
            </a:r>
          </a:p>
          <a:p>
            <a:pPr marL="342900" indent="-342900">
              <a:lnSpc>
                <a:spcPct val="115000"/>
              </a:lnSpc>
              <a:spcBef>
                <a:spcPts val="0"/>
              </a:spcBef>
              <a:spcAft>
                <a:spcPts val="0"/>
              </a:spcAft>
              <a:buAutoNum type="arabicPeriod"/>
            </a:pP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Az </a:t>
            </a: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állam által elismert szakképesítések szakmai követelménymoduljairól szóló</a:t>
            </a:r>
            <a:br>
              <a:rPr lang="hu-HU" sz="1400" b="1" dirty="0">
                <a:latin typeface="Times New Roman" panose="02020603050405020304" pitchFamily="18" charset="0"/>
                <a:ea typeface="Times New Roman" panose="02020603050405020304" pitchFamily="18" charset="0"/>
                <a:cs typeface="Times New Roman" panose="02020603050405020304" pitchFamily="18" charset="0"/>
              </a:rPr>
            </a:b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217/2012. (VIII. 9.) Korm. rendelet </a:t>
            </a: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módosítása </a:t>
            </a:r>
          </a:p>
          <a:p>
            <a:pPr marL="342900" indent="-342900">
              <a:lnSpc>
                <a:spcPct val="115000"/>
              </a:lnSpc>
              <a:spcBef>
                <a:spcPts val="0"/>
              </a:spcBef>
              <a:spcAft>
                <a:spcPts val="0"/>
              </a:spcAft>
              <a:buAutoNum type="arabicPeriod"/>
            </a:pP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2016/2017. tanévre vonatkozó szakmaszerkezeti döntésről és a 2016/2017. </a:t>
            </a: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   tanévben </a:t>
            </a: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induló képzések tanulmányi ösztöndíjra jogosító szakképesítéseiről szóló 297/2015. (X. 13.) Korm. rendelet módosítása</a:t>
            </a:r>
            <a:endParaRPr lang="hu-H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0421" y="116632"/>
            <a:ext cx="7543800" cy="1295400"/>
          </a:xfrm>
        </p:spPr>
        <p:txBody>
          <a:bodyPr/>
          <a:lstStyle/>
          <a:p>
            <a:r>
              <a:rPr lang="hu-HU" sz="3200" dirty="0">
                <a:solidFill>
                  <a:schemeClr val="tx2">
                    <a:satMod val="130000"/>
                  </a:schemeClr>
                </a:solidFill>
                <a:latin typeface="Cambria" pitchFamily="18" charset="0"/>
                <a:cs typeface="Times New Roman" pitchFamily="18" charset="0"/>
              </a:rPr>
              <a:t>Kapcsolódó törvények, rendeletek IV.</a:t>
            </a:r>
            <a:endParaRPr lang="hu-HU" altLang="hu-HU" sz="3200" dirty="0"/>
          </a:p>
        </p:txBody>
      </p:sp>
      <p:sp>
        <p:nvSpPr>
          <p:cNvPr id="38915" name="Rectangle 3"/>
          <p:cNvSpPr>
            <a:spLocks noGrp="1" noChangeArrowheads="1"/>
          </p:cNvSpPr>
          <p:nvPr>
            <p:ph type="body" idx="1"/>
          </p:nvPr>
        </p:nvSpPr>
        <p:spPr>
          <a:xfrm>
            <a:off x="457200" y="1719262"/>
            <a:ext cx="8229600" cy="5022105"/>
          </a:xfrm>
        </p:spPr>
        <p:style>
          <a:lnRef idx="2">
            <a:schemeClr val="accent1"/>
          </a:lnRef>
          <a:fillRef idx="1">
            <a:schemeClr val="lt1"/>
          </a:fillRef>
          <a:effectRef idx="0">
            <a:schemeClr val="accent1"/>
          </a:effectRef>
          <a:fontRef idx="minor">
            <a:schemeClr val="dk1"/>
          </a:fontRef>
        </p:style>
        <p:txBody>
          <a:bodyPr/>
          <a:lstStyle/>
          <a:p>
            <a:pPr marL="0" indent="0" algn="ctr">
              <a:lnSpc>
                <a:spcPct val="115000"/>
              </a:lnSpc>
              <a:spcBef>
                <a:spcPts val="800"/>
              </a:spcBef>
              <a:spcAft>
                <a:spcPts val="400"/>
              </a:spcAft>
              <a:buNone/>
            </a:pPr>
            <a:r>
              <a:rPr lang="hu-HU" sz="1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16/2016. (V. 27.) NGM rendelet</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hu-HU" sz="1400" b="1" dirty="0" smtClean="0"/>
              <a:t>a </a:t>
            </a:r>
            <a:r>
              <a:rPr lang="hu-HU" sz="1400" b="1" dirty="0"/>
              <a:t>Nemzeti Foglalkoztatási Alap képzési alaprészéből nyújtható egyes szakképzési és felnőttképzési célú támogatások részletes szabályairól</a:t>
            </a:r>
            <a:endParaRPr lang="hu-HU" sz="1400" dirty="0"/>
          </a:p>
          <a:p>
            <a:pPr marL="0" indent="0">
              <a:buNone/>
            </a:pPr>
            <a:r>
              <a:rPr lang="hu-HU" sz="1400" b="1" dirty="0"/>
              <a:t>1. §</a:t>
            </a:r>
            <a:r>
              <a:rPr lang="hu-HU" sz="1400" dirty="0"/>
              <a:t> E rendelet hatálya a Nemzeti Foglalkoztatási Alap képzési alaprészéből (a továbbiakban: NFA képzési alaprész) – a szakképzési hozzájárulásról és a képzés fejlesztésének támogatásáról szóló 2011. évi CLV. törvény (a továbbiakban: </a:t>
            </a:r>
            <a:r>
              <a:rPr lang="hu-HU" sz="1400" dirty="0" err="1"/>
              <a:t>Szht</a:t>
            </a:r>
            <a:r>
              <a:rPr lang="hu-HU" sz="1400" dirty="0"/>
              <a:t>.) 12. § </a:t>
            </a:r>
            <a:r>
              <a:rPr lang="hu-HU" sz="1400" i="1" dirty="0"/>
              <a:t>d), h)</a:t>
            </a:r>
            <a:r>
              <a:rPr lang="hu-HU" sz="1400" dirty="0"/>
              <a:t> és </a:t>
            </a:r>
            <a:r>
              <a:rPr lang="hu-HU" sz="1400" i="1" dirty="0"/>
              <a:t>i)</a:t>
            </a:r>
            <a:r>
              <a:rPr lang="hu-HU" sz="1400" dirty="0"/>
              <a:t> pontjában nevesített keretösszeg terhére – nyújtható szakképzési és felnőttképzési célú támogatások feltételeire, elszámolására, ellenőrzésére, a felnőttképzési célú támogatások mértékére, valamint az </a:t>
            </a:r>
            <a:r>
              <a:rPr lang="hu-HU" sz="1400" dirty="0" err="1"/>
              <a:t>Szht</a:t>
            </a:r>
            <a:r>
              <a:rPr lang="hu-HU" sz="1400" dirty="0"/>
              <a:t>. 19/A. § (3) bekezdése alapján nyújtott díjazás mértékére, feltételeire terjed ki.</a:t>
            </a:r>
          </a:p>
          <a:p>
            <a:pPr marL="0" indent="0" algn="ctr">
              <a:lnSpc>
                <a:spcPct val="115000"/>
              </a:lnSpc>
              <a:spcBef>
                <a:spcPts val="0"/>
              </a:spcBef>
              <a:spcAft>
                <a:spcPts val="0"/>
              </a:spcAft>
              <a:buNone/>
            </a:pPr>
            <a:r>
              <a:rPr lang="hu-HU" sz="1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22/2016. (VIII. 25.) EMMI rendelet</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buNone/>
            </a:pP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a kerettantervek kiadásának és jóváhagyásának rendjéről szóló 51/2012. (XII. 21.) EMMI rendelet </a:t>
            </a:r>
            <a:r>
              <a:rPr lang="hu-HU" sz="1400" b="1" dirty="0" smtClean="0">
                <a:latin typeface="Times New Roman" panose="02020603050405020304" pitchFamily="18" charset="0"/>
                <a:ea typeface="Times New Roman" panose="02020603050405020304" pitchFamily="18" charset="0"/>
                <a:cs typeface="Times New Roman" panose="02020603050405020304" pitchFamily="18" charset="0"/>
              </a:rPr>
              <a:t>módosításáról</a:t>
            </a:r>
          </a:p>
          <a:p>
            <a:pPr algn="ctr">
              <a:lnSpc>
                <a:spcPct val="115000"/>
              </a:lnSpc>
              <a:spcBef>
                <a:spcPts val="0"/>
              </a:spcBef>
              <a:spcAft>
                <a:spcPts val="0"/>
              </a:spcAft>
            </a:pPr>
            <a:r>
              <a:rPr lang="hu-HU" sz="1400" b="1" dirty="0" smtClean="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27/2016</a:t>
            </a:r>
            <a:r>
              <a:rPr lang="hu-HU" sz="1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(IX. 16.) EMMI rendelet</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buNone/>
            </a:pP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az emberi erőforrások minisztere ágazatába tartozó szakképesítések szakmai és vizsgakövetelményeiről</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0"/>
              </a:spcBef>
              <a:spcAft>
                <a:spcPts val="0"/>
              </a:spcAft>
            </a:pPr>
            <a:r>
              <a:rPr lang="hu-HU" sz="1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29/2016. (VIII. 26.) NGM rendelet</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buNone/>
            </a:pP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a nemzetgazdasági miniszter hatáskörébe tartozó szakképesítések szakmai és vizsgakövetelményeiről szóló 27/2012. (VIII. 27.) NGM rendelet módosításáról</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Bef>
                <a:spcPts val="0"/>
              </a:spcBef>
              <a:spcAft>
                <a:spcPts val="0"/>
              </a:spcAft>
            </a:pPr>
            <a:r>
              <a:rPr lang="hu-HU" sz="1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58/2016. (VIII. 25.) FM rendelet</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Bef>
                <a:spcPts val="0"/>
              </a:spcBef>
              <a:spcAft>
                <a:spcPts val="0"/>
              </a:spcAft>
              <a:buNone/>
            </a:pPr>
            <a:r>
              <a:rPr lang="hu-HU" sz="1400" b="1" dirty="0">
                <a:latin typeface="Times New Roman" panose="02020603050405020304" pitchFamily="18" charset="0"/>
                <a:ea typeface="Times New Roman" panose="02020603050405020304" pitchFamily="18" charset="0"/>
                <a:cs typeface="Times New Roman" panose="02020603050405020304" pitchFamily="18" charset="0"/>
              </a:rPr>
              <a:t>az agrár szakképesítések mestervizsga követelményeiről</a:t>
            </a:r>
            <a:endParaRPr lang="hu-HU" sz="1200" dirty="0">
              <a:latin typeface="Calibri" panose="020F0502020204030204" pitchFamily="34" charset="0"/>
              <a:ea typeface="Calibri" panose="020F0502020204030204" pitchFamily="34" charset="0"/>
              <a:cs typeface="Times New Roman" panose="02020603050405020304" pitchFamily="18" charset="0"/>
            </a:endParaRPr>
          </a:p>
          <a:p>
            <a:endParaRPr lang="hu-HU" altLang="hu-HU"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23528" y="122238"/>
            <a:ext cx="7677472" cy="1002506"/>
          </a:xfrm>
        </p:spPr>
        <p:txBody>
          <a:bodyPr/>
          <a:lstStyle/>
          <a:p>
            <a:r>
              <a:rPr lang="hu-HU" sz="2800" dirty="0">
                <a:solidFill>
                  <a:schemeClr val="tx2">
                    <a:satMod val="130000"/>
                  </a:schemeClr>
                </a:solidFill>
                <a:latin typeface="Cambria" pitchFamily="18" charset="0"/>
                <a:cs typeface="Times New Roman" pitchFamily="18" charset="0"/>
              </a:rPr>
              <a:t>Szakképzési hozzájárulás alapja, mértéke </a:t>
            </a:r>
            <a:endParaRPr lang="hu-HU" altLang="hu-HU" sz="2800" dirty="0"/>
          </a:p>
        </p:txBody>
      </p:sp>
      <p:sp>
        <p:nvSpPr>
          <p:cNvPr id="43011" name="Rectangle 3"/>
          <p:cNvSpPr>
            <a:spLocks noGrp="1" noChangeArrowheads="1"/>
          </p:cNvSpPr>
          <p:nvPr>
            <p:ph type="body" idx="1"/>
          </p:nvPr>
        </p:nvSpPr>
        <p:spPr>
          <a:xfrm>
            <a:off x="179512" y="1719262"/>
            <a:ext cx="8640960" cy="4950097"/>
          </a:xfrm>
        </p:spPr>
        <p:style>
          <a:lnRef idx="2">
            <a:schemeClr val="accent1"/>
          </a:lnRef>
          <a:fillRef idx="1">
            <a:schemeClr val="lt1"/>
          </a:fillRef>
          <a:effectRef idx="0">
            <a:schemeClr val="accent1"/>
          </a:effectRef>
          <a:fontRef idx="minor">
            <a:schemeClr val="dk1"/>
          </a:fontRef>
        </p:style>
        <p:txBody>
          <a:bodyPr/>
          <a:lstStyle/>
          <a:p>
            <a:pPr algn="ctr">
              <a:buNone/>
            </a:pPr>
            <a:r>
              <a:rPr lang="hu-HU" sz="2000" b="1" u="sng" dirty="0">
                <a:latin typeface="Cambria" pitchFamily="18" charset="0"/>
                <a:cs typeface="Times New Roman" pitchFamily="18" charset="0"/>
              </a:rPr>
              <a:t>Az </a:t>
            </a:r>
            <a:r>
              <a:rPr lang="hu-HU" sz="2000" b="1" u="sng" dirty="0" err="1">
                <a:latin typeface="Cambria" pitchFamily="18" charset="0"/>
                <a:cs typeface="Times New Roman" pitchFamily="18" charset="0"/>
              </a:rPr>
              <a:t>Szhj</a:t>
            </a:r>
            <a:r>
              <a:rPr lang="hu-HU" sz="2000" b="1" u="sng" dirty="0">
                <a:latin typeface="Cambria" pitchFamily="18" charset="0"/>
                <a:cs typeface="Times New Roman" pitchFamily="18" charset="0"/>
              </a:rPr>
              <a:t>. alapja: </a:t>
            </a:r>
            <a:r>
              <a:rPr lang="hu-HU" sz="2000" dirty="0">
                <a:latin typeface="Cambria" pitchFamily="18" charset="0"/>
                <a:cs typeface="Times New Roman" pitchFamily="18" charset="0"/>
              </a:rPr>
              <a:t>a hozzájárulásra kötelezettet terhelő </a:t>
            </a:r>
            <a:r>
              <a:rPr lang="hu-HU" sz="2000" b="1" dirty="0">
                <a:latin typeface="Cambria" pitchFamily="18" charset="0"/>
                <a:cs typeface="Times New Roman" pitchFamily="18" charset="0"/>
              </a:rPr>
              <a:t>szociális hozzájárulási adó </a:t>
            </a:r>
            <a:r>
              <a:rPr lang="hu-HU" sz="2000" dirty="0">
                <a:latin typeface="Cambria" pitchFamily="18" charset="0"/>
                <a:cs typeface="Times New Roman" pitchFamily="18" charset="0"/>
              </a:rPr>
              <a:t>alapja. </a:t>
            </a:r>
            <a:endParaRPr lang="hu-HU" sz="2000" dirty="0">
              <a:solidFill>
                <a:srgbClr val="FF0000"/>
              </a:solidFill>
              <a:latin typeface="Cambria" pitchFamily="18" charset="0"/>
              <a:cs typeface="Times New Roman" pitchFamily="18" charset="0"/>
            </a:endParaRPr>
          </a:p>
          <a:p>
            <a:pPr algn="just">
              <a:buNone/>
            </a:pPr>
            <a:r>
              <a:rPr lang="hu-HU" sz="2000" i="1" dirty="0">
                <a:latin typeface="Cambria" pitchFamily="18" charset="0"/>
                <a:cs typeface="Times New Roman" pitchFamily="18" charset="0"/>
              </a:rPr>
              <a:t>		</a:t>
            </a:r>
            <a:r>
              <a:rPr lang="hu-HU" sz="2000" i="1" u="sng" dirty="0">
                <a:latin typeface="Cambria" pitchFamily="18" charset="0"/>
                <a:cs typeface="Times New Roman" pitchFamily="18" charset="0"/>
              </a:rPr>
              <a:t>Szociális hozzájárulási adóalap (</a:t>
            </a:r>
            <a:r>
              <a:rPr lang="hu-HU" sz="2000" b="1" i="1" u="sng" dirty="0" err="1">
                <a:latin typeface="Cambria" pitchFamily="18" charset="0"/>
                <a:cs typeface="Times New Roman" pitchFamily="18" charset="0"/>
              </a:rPr>
              <a:t>szht</a:t>
            </a:r>
            <a:r>
              <a:rPr lang="hu-HU" sz="2000" b="1" i="1" u="sng" dirty="0">
                <a:latin typeface="Cambria" pitchFamily="18" charset="0"/>
                <a:cs typeface="Times New Roman" pitchFamily="18" charset="0"/>
              </a:rPr>
              <a:t>. </a:t>
            </a:r>
            <a:r>
              <a:rPr lang="hu-HU" sz="2000" i="1" u="sng" dirty="0">
                <a:latin typeface="Cambria" pitchFamily="18" charset="0"/>
                <a:cs typeface="Times New Roman" pitchFamily="18" charset="0"/>
              </a:rPr>
              <a:t>3. § 2.b) pont): </a:t>
            </a:r>
          </a:p>
          <a:p>
            <a:pPr algn="just">
              <a:buNone/>
            </a:pPr>
            <a:r>
              <a:rPr lang="hu-HU" sz="2000" dirty="0">
                <a:latin typeface="Cambria" pitchFamily="18" charset="0"/>
                <a:cs typeface="Times New Roman" pitchFamily="18" charset="0"/>
              </a:rPr>
              <a:t>    </a:t>
            </a:r>
            <a:r>
              <a:rPr lang="hu-HU" sz="2000" b="1" dirty="0" err="1">
                <a:latin typeface="Cambria" pitchFamily="18" charset="0"/>
                <a:cs typeface="Times New Roman" pitchFamily="18" charset="0"/>
              </a:rPr>
              <a:t>eat</a:t>
            </a:r>
            <a:r>
              <a:rPr lang="hu-HU" sz="2000" b="1" dirty="0">
                <a:latin typeface="Cambria" pitchFamily="18" charset="0"/>
                <a:cs typeface="Times New Roman" pitchFamily="18" charset="0"/>
              </a:rPr>
              <a:t>. </a:t>
            </a:r>
            <a:r>
              <a:rPr lang="hu-HU" sz="2000" dirty="0">
                <a:latin typeface="Cambria" pitchFamily="18" charset="0"/>
                <a:cs typeface="Times New Roman" pitchFamily="18" charset="0"/>
              </a:rPr>
              <a:t>455. § (2) bekezdés a)</a:t>
            </a:r>
            <a:r>
              <a:rPr lang="hu-HU" sz="2000" dirty="0" err="1">
                <a:latin typeface="Cambria" pitchFamily="18" charset="0"/>
                <a:cs typeface="Times New Roman" pitchFamily="18" charset="0"/>
              </a:rPr>
              <a:t>-c</a:t>
            </a:r>
            <a:r>
              <a:rPr lang="hu-HU" sz="2000" dirty="0">
                <a:latin typeface="Cambria" pitchFamily="18" charset="0"/>
                <a:cs typeface="Times New Roman" pitchFamily="18" charset="0"/>
              </a:rPr>
              <a:t>) és h) pontjában meghatározott adófizetési kötelezettséget eredményező jogviszony alapján, a (3) bekezdésben foglaltakra is figyelemmel, a 455. § (1) bekezdés a)</a:t>
            </a:r>
            <a:r>
              <a:rPr lang="hu-HU" sz="2000" dirty="0" err="1">
                <a:latin typeface="Cambria" pitchFamily="18" charset="0"/>
                <a:cs typeface="Times New Roman" pitchFamily="18" charset="0"/>
              </a:rPr>
              <a:t>-b</a:t>
            </a:r>
            <a:r>
              <a:rPr lang="hu-HU" sz="2000" dirty="0">
                <a:latin typeface="Cambria" pitchFamily="18" charset="0"/>
                <a:cs typeface="Times New Roman" pitchFamily="18" charset="0"/>
              </a:rPr>
              <a:t>) és e) pontjában meghatározott adóalap (szja köteles jövedelem), valamint a 457. § (1) bekezdésében meghatározott adóalap (legalább a minimálbér 112,5%-a). </a:t>
            </a:r>
          </a:p>
          <a:p>
            <a:pPr algn="ctr">
              <a:buNone/>
            </a:pPr>
            <a:r>
              <a:rPr lang="hu-HU" sz="2000" dirty="0">
                <a:latin typeface="Cambria" pitchFamily="18" charset="0"/>
                <a:cs typeface="Times New Roman" pitchFamily="18" charset="0"/>
              </a:rPr>
              <a:t>	</a:t>
            </a:r>
            <a:endParaRPr lang="hu-HU" sz="2000" dirty="0" smtClean="0">
              <a:latin typeface="Cambria" pitchFamily="18" charset="0"/>
              <a:cs typeface="Times New Roman" pitchFamily="18" charset="0"/>
            </a:endParaRPr>
          </a:p>
          <a:p>
            <a:pPr algn="ctr">
              <a:buNone/>
            </a:pPr>
            <a:r>
              <a:rPr lang="hu-HU" sz="2000" b="1" dirty="0" smtClean="0">
                <a:latin typeface="Cambria" pitchFamily="18" charset="0"/>
                <a:cs typeface="Times New Roman" pitchFamily="18" charset="0"/>
              </a:rPr>
              <a:t>a </a:t>
            </a:r>
            <a:r>
              <a:rPr lang="hu-HU" sz="2000" b="1" dirty="0">
                <a:latin typeface="Cambria" pitchFamily="18" charset="0"/>
                <a:cs typeface="Times New Roman" pitchFamily="18" charset="0"/>
              </a:rPr>
              <a:t>tanulószerződésben foglalt díjazás nem képezi a szakképzési hozzájárulás alapját!</a:t>
            </a:r>
          </a:p>
          <a:p>
            <a:pPr algn="just">
              <a:spcBef>
                <a:spcPct val="0"/>
              </a:spcBef>
              <a:buNone/>
            </a:pPr>
            <a:r>
              <a:rPr lang="hu-HU" sz="2000" dirty="0">
                <a:latin typeface="Cambria" pitchFamily="18" charset="0"/>
                <a:cs typeface="Times New Roman" pitchFamily="18" charset="0"/>
              </a:rPr>
              <a:t>	</a:t>
            </a:r>
            <a:r>
              <a:rPr lang="hu-HU" sz="2000" i="1" dirty="0">
                <a:latin typeface="Cambria" pitchFamily="18" charset="0"/>
                <a:cs typeface="Times New Roman" pitchFamily="18" charset="0"/>
              </a:rPr>
              <a:t>(mivel az eat.455.§(1) c) és (2) e) pontjaiban szabályozott)</a:t>
            </a:r>
          </a:p>
          <a:p>
            <a:pPr algn="just">
              <a:spcBef>
                <a:spcPct val="0"/>
              </a:spcBef>
              <a:buNone/>
            </a:pPr>
            <a:r>
              <a:rPr lang="hu-HU" sz="2000" dirty="0">
                <a:latin typeface="Cambria" pitchFamily="18" charset="0"/>
                <a:cs typeface="Times New Roman" pitchFamily="18" charset="0"/>
              </a:rPr>
              <a:t>	</a:t>
            </a:r>
          </a:p>
          <a:p>
            <a:pPr algn="just">
              <a:spcBef>
                <a:spcPct val="0"/>
              </a:spcBef>
              <a:buNone/>
            </a:pPr>
            <a:r>
              <a:rPr lang="hu-HU" sz="2000" b="1" dirty="0">
                <a:latin typeface="Cambria" pitchFamily="18" charset="0"/>
                <a:cs typeface="Times New Roman" pitchFamily="18" charset="0"/>
              </a:rPr>
              <a:t>	</a:t>
            </a:r>
            <a:r>
              <a:rPr lang="hu-HU" sz="2000" b="1" u="sng" dirty="0">
                <a:latin typeface="Cambria" pitchFamily="18" charset="0"/>
                <a:cs typeface="Times New Roman" pitchFamily="18" charset="0"/>
              </a:rPr>
              <a:t>Szakképzési hozzájárulás mértéke:</a:t>
            </a:r>
            <a:r>
              <a:rPr lang="hu-HU" sz="2000" dirty="0">
                <a:latin typeface="Cambria" pitchFamily="18" charset="0"/>
                <a:cs typeface="Times New Roman" pitchFamily="18" charset="0"/>
              </a:rPr>
              <a:t> a szakképzési hozzájárulás alapjának 1,5 %-a.</a:t>
            </a:r>
            <a:endParaRPr lang="hu-HU" altLang="hu-H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16730"/>
            <a:ext cx="7543800" cy="1295400"/>
          </a:xfrm>
        </p:spPr>
        <p:txBody>
          <a:bodyPr/>
          <a:lstStyle/>
          <a:p>
            <a:pPr algn="ctr"/>
            <a:r>
              <a:rPr lang="hu-HU" sz="2800" dirty="0">
                <a:solidFill>
                  <a:schemeClr val="tx2">
                    <a:satMod val="130000"/>
                  </a:schemeClr>
                </a:solidFill>
                <a:latin typeface="Cambria" pitchFamily="18" charset="0"/>
                <a:cs typeface="Times New Roman" pitchFamily="18" charset="0"/>
              </a:rPr>
              <a:t>Szakképzési hozzájárulási kötelezettség teljesítése</a:t>
            </a:r>
            <a:endParaRPr lang="hu-HU" altLang="hu-HU" sz="2800" dirty="0"/>
          </a:p>
        </p:txBody>
      </p:sp>
      <p:sp>
        <p:nvSpPr>
          <p:cNvPr id="39939" name="Rectangle 3"/>
          <p:cNvSpPr>
            <a:spLocks noGrp="1" noChangeArrowheads="1"/>
          </p:cNvSpPr>
          <p:nvPr>
            <p:ph type="body" idx="1"/>
          </p:nvPr>
        </p:nvSpPr>
        <p:spPr>
          <a:xfrm>
            <a:off x="251520" y="1417638"/>
            <a:ext cx="8712968" cy="5301208"/>
          </a:xfrm>
        </p:spPr>
        <p:style>
          <a:lnRef idx="2">
            <a:schemeClr val="accent1"/>
          </a:lnRef>
          <a:fillRef idx="1">
            <a:schemeClr val="lt1"/>
          </a:fillRef>
          <a:effectRef idx="0">
            <a:schemeClr val="accent1"/>
          </a:effectRef>
          <a:fontRef idx="minor">
            <a:schemeClr val="dk1"/>
          </a:fontRef>
        </p:style>
        <p:txBody>
          <a:bodyPr/>
          <a:lstStyle/>
          <a:p>
            <a:pPr marL="265176" lvl="0" indent="-265176" algn="just" fontAlgn="auto">
              <a:spcBef>
                <a:spcPct val="0"/>
              </a:spcBef>
              <a:spcAft>
                <a:spcPts val="0"/>
              </a:spcAft>
              <a:buClr>
                <a:srgbClr val="F07F09"/>
              </a:buClr>
              <a:buSzPct val="80000"/>
              <a:buNone/>
            </a:pPr>
            <a:r>
              <a:rPr lang="hu-HU" sz="1800" kern="1200" dirty="0">
                <a:solidFill>
                  <a:prstClr val="black"/>
                </a:solidFill>
                <a:latin typeface="Cambria" pitchFamily="18" charset="0"/>
                <a:cs typeface="Times New Roman" pitchFamily="18" charset="0"/>
              </a:rPr>
              <a:t>hozzájárulási kötelezettség teljesíthető:</a:t>
            </a:r>
          </a:p>
          <a:p>
            <a:pPr marL="548640" lvl="1" indent="-201168" algn="just" fontAlgn="auto">
              <a:spcBef>
                <a:spcPct val="0"/>
              </a:spcBef>
              <a:spcAft>
                <a:spcPts val="0"/>
              </a:spcAft>
              <a:buClr>
                <a:srgbClr val="F07F09"/>
              </a:buClr>
              <a:buSzPct val="100000"/>
              <a:buNone/>
            </a:pPr>
            <a:r>
              <a:rPr lang="hu-HU" sz="1800" kern="1200" dirty="0">
                <a:solidFill>
                  <a:prstClr val="black"/>
                </a:solidFill>
                <a:latin typeface="Cambria" pitchFamily="18" charset="0"/>
                <a:ea typeface="+mn-ea"/>
                <a:cs typeface="Times New Roman" pitchFamily="18" charset="0"/>
              </a:rPr>
              <a:t>a) NAV által vezetett számlára történő befizetéssel, </a:t>
            </a:r>
          </a:p>
          <a:p>
            <a:pPr marL="548640" lvl="1" indent="-201168" algn="just" fontAlgn="auto">
              <a:spcBef>
                <a:spcPct val="0"/>
              </a:spcBef>
              <a:spcAft>
                <a:spcPts val="0"/>
              </a:spcAft>
              <a:buClr>
                <a:srgbClr val="F07F09"/>
              </a:buClr>
              <a:buSzPct val="100000"/>
              <a:buNone/>
            </a:pPr>
            <a:r>
              <a:rPr lang="hu-HU" sz="1800" kern="1200" dirty="0">
                <a:solidFill>
                  <a:prstClr val="black"/>
                </a:solidFill>
                <a:latin typeface="Cambria" pitchFamily="18" charset="0"/>
                <a:ea typeface="+mn-ea"/>
                <a:cs typeface="Times New Roman" pitchFamily="18" charset="0"/>
              </a:rPr>
              <a:t>b) kizárólag iskola rendszerű, államilag támogatott gyakorlati képzés szervezésével, illetve</a:t>
            </a:r>
          </a:p>
          <a:p>
            <a:pPr marL="548640" lvl="1" indent="-201168" algn="just" fontAlgn="auto">
              <a:spcBef>
                <a:spcPct val="0"/>
              </a:spcBef>
              <a:spcAft>
                <a:spcPts val="0"/>
              </a:spcAft>
              <a:buClr>
                <a:srgbClr val="F07F09"/>
              </a:buClr>
              <a:buSzPct val="100000"/>
              <a:buNone/>
            </a:pPr>
            <a:r>
              <a:rPr lang="hu-HU" sz="1800" kern="1200" dirty="0">
                <a:solidFill>
                  <a:prstClr val="black"/>
                </a:solidFill>
                <a:latin typeface="Cambria" pitchFamily="18" charset="0"/>
                <a:ea typeface="+mn-ea"/>
                <a:cs typeface="Times New Roman" pitchFamily="18" charset="0"/>
              </a:rPr>
              <a:t>c) saját munkavállalók képzésének költségének elszámolásával (</a:t>
            </a:r>
            <a:r>
              <a:rPr lang="hu-HU" sz="1800" kern="1200" dirty="0">
                <a:solidFill>
                  <a:srgbClr val="FF0000"/>
                </a:solidFill>
                <a:latin typeface="Cambria" pitchFamily="18" charset="0"/>
                <a:ea typeface="+mn-ea"/>
                <a:cs typeface="Times New Roman" pitchFamily="18" charset="0"/>
              </a:rPr>
              <a:t>új</a:t>
            </a:r>
            <a:r>
              <a:rPr lang="hu-HU" sz="1800" kern="1200" dirty="0">
                <a:solidFill>
                  <a:prstClr val="black"/>
                </a:solidFill>
                <a:latin typeface="Cambria" pitchFamily="18" charset="0"/>
                <a:ea typeface="+mn-ea"/>
                <a:cs typeface="Times New Roman" pitchFamily="18" charset="0"/>
              </a:rPr>
              <a:t> </a:t>
            </a:r>
            <a:r>
              <a:rPr lang="hu-HU" sz="1800" kern="1200" dirty="0">
                <a:solidFill>
                  <a:srgbClr val="FF0000"/>
                </a:solidFill>
                <a:latin typeface="Cambria" pitchFamily="18" charset="0"/>
                <a:ea typeface="+mn-ea"/>
                <a:cs typeface="Times New Roman" pitchFamily="18" charset="0"/>
              </a:rPr>
              <a:t>feltételek!)</a:t>
            </a:r>
          </a:p>
          <a:p>
            <a:pPr marL="265176" lvl="0" indent="-265176" fontAlgn="auto">
              <a:spcBef>
                <a:spcPts val="250"/>
              </a:spcBef>
              <a:spcAft>
                <a:spcPts val="0"/>
              </a:spcAft>
              <a:buClr>
                <a:srgbClr val="F07F09"/>
              </a:buClr>
              <a:buSzPct val="80000"/>
              <a:buNone/>
            </a:pPr>
            <a:endParaRPr lang="hu-HU" sz="1800" kern="1200" dirty="0" smtClean="0">
              <a:solidFill>
                <a:prstClr val="black"/>
              </a:solidFill>
              <a:latin typeface="Cambria" pitchFamily="18" charset="0"/>
            </a:endParaRPr>
          </a:p>
          <a:p>
            <a:pPr marL="265176" lvl="0" indent="-265176" fontAlgn="auto">
              <a:spcBef>
                <a:spcPts val="250"/>
              </a:spcBef>
              <a:spcAft>
                <a:spcPts val="0"/>
              </a:spcAft>
              <a:buClr>
                <a:srgbClr val="F07F09"/>
              </a:buClr>
              <a:buSzPct val="80000"/>
              <a:buNone/>
            </a:pPr>
            <a:r>
              <a:rPr lang="hu-HU" sz="1800" kern="1200" dirty="0" smtClean="0">
                <a:solidFill>
                  <a:prstClr val="black"/>
                </a:solidFill>
                <a:latin typeface="Cambria" pitchFamily="18" charset="0"/>
              </a:rPr>
              <a:t>A </a:t>
            </a:r>
            <a:r>
              <a:rPr lang="hu-HU" sz="1800" kern="1200" dirty="0">
                <a:solidFill>
                  <a:prstClr val="black"/>
                </a:solidFill>
                <a:latin typeface="Cambria" pitchFamily="18" charset="0"/>
              </a:rPr>
              <a:t>szakképzési hozzájárulási kötelezettség gyakorlati képzéssel történő teljesítésénél</a:t>
            </a:r>
          </a:p>
          <a:p>
            <a:pPr marL="265176" lvl="0" indent="-265176" fontAlgn="auto">
              <a:spcBef>
                <a:spcPts val="250"/>
              </a:spcBef>
              <a:spcAft>
                <a:spcPts val="0"/>
              </a:spcAft>
              <a:buClr>
                <a:srgbClr val="F07F09"/>
              </a:buClr>
              <a:buSzPct val="80000"/>
              <a:buFont typeface="Wingdings 2"/>
              <a:buChar char=""/>
            </a:pPr>
            <a:r>
              <a:rPr lang="hu-HU" sz="1800" kern="1200" dirty="0">
                <a:solidFill>
                  <a:prstClr val="black"/>
                </a:solidFill>
                <a:latin typeface="Cambria" pitchFamily="18" charset="0"/>
              </a:rPr>
              <a:t>az Szt. hatálya alá tartozó azon iskolai rendszerű képzések esetében, amelyek </a:t>
            </a:r>
            <a:r>
              <a:rPr lang="hu-HU" sz="1800" i="1" kern="1200" dirty="0">
                <a:solidFill>
                  <a:prstClr val="black"/>
                </a:solidFill>
                <a:latin typeface="Cambria" pitchFamily="18" charset="0"/>
              </a:rPr>
              <a:t>állami fenntartású szakképző intézményben </a:t>
            </a:r>
            <a:r>
              <a:rPr lang="hu-HU" sz="1800" kern="1200" dirty="0">
                <a:solidFill>
                  <a:prstClr val="black"/>
                </a:solidFill>
                <a:latin typeface="Cambria" pitchFamily="18" charset="0"/>
              </a:rPr>
              <a:t>vagy </a:t>
            </a:r>
            <a:r>
              <a:rPr lang="hu-HU" sz="1800" i="1" kern="1200" dirty="0">
                <a:solidFill>
                  <a:prstClr val="black"/>
                </a:solidFill>
                <a:latin typeface="Cambria" pitchFamily="18" charset="0"/>
              </a:rPr>
              <a:t>szakképzési megállapodás alapján </a:t>
            </a:r>
            <a:r>
              <a:rPr lang="hu-HU" sz="1800" kern="1200" dirty="0">
                <a:solidFill>
                  <a:prstClr val="black"/>
                </a:solidFill>
                <a:latin typeface="Cambria" pitchFamily="18" charset="0"/>
              </a:rPr>
              <a:t>együttműködési megállapodás, vagy tanulószerződés keretében kerülnek megszervezésre, illetve</a:t>
            </a:r>
          </a:p>
          <a:p>
            <a:pPr marL="265176" lvl="0" indent="-265176" fontAlgn="auto">
              <a:spcBef>
                <a:spcPts val="250"/>
              </a:spcBef>
              <a:spcAft>
                <a:spcPts val="0"/>
              </a:spcAft>
              <a:buClr>
                <a:srgbClr val="F07F09"/>
              </a:buClr>
              <a:buSzPct val="80000"/>
              <a:buFont typeface="Wingdings 2"/>
              <a:buChar char=""/>
            </a:pPr>
            <a:r>
              <a:rPr lang="hu-HU" sz="1800" kern="1200" dirty="0">
                <a:solidFill>
                  <a:prstClr val="black"/>
                </a:solidFill>
                <a:latin typeface="Cambria" pitchFamily="18" charset="0"/>
              </a:rPr>
              <a:t>a </a:t>
            </a:r>
            <a:r>
              <a:rPr lang="hu-HU" sz="1800" kern="1200" dirty="0" err="1">
                <a:solidFill>
                  <a:prstClr val="black"/>
                </a:solidFill>
                <a:latin typeface="Cambria" pitchFamily="18" charset="0"/>
              </a:rPr>
              <a:t>Nft.-ben</a:t>
            </a:r>
            <a:r>
              <a:rPr lang="hu-HU" sz="1800" kern="1200" dirty="0">
                <a:solidFill>
                  <a:prstClr val="black"/>
                </a:solidFill>
                <a:latin typeface="Cambria" pitchFamily="18" charset="0"/>
              </a:rPr>
              <a:t> meghatározott, az</a:t>
            </a:r>
            <a:r>
              <a:rPr lang="hu-HU" sz="1800" i="1" kern="1200" dirty="0">
                <a:solidFill>
                  <a:prstClr val="black"/>
                </a:solidFill>
                <a:latin typeface="Cambria" pitchFamily="18" charset="0"/>
              </a:rPr>
              <a:t> államilag támogatott létszám tekintetében a gyakorlatigényes alapképzési szak, valamint 2015. szeptember 1-jétől a </a:t>
            </a:r>
            <a:r>
              <a:rPr lang="hu-HU" sz="1800" i="1" u="sng" kern="1200" dirty="0">
                <a:solidFill>
                  <a:prstClr val="black"/>
                </a:solidFill>
                <a:latin typeface="Cambria" pitchFamily="18" charset="0"/>
              </a:rPr>
              <a:t>duális képzés keretében</a:t>
            </a:r>
            <a:r>
              <a:rPr lang="hu-HU" sz="1800" i="1" kern="1200" dirty="0">
                <a:solidFill>
                  <a:prstClr val="black"/>
                </a:solidFill>
                <a:latin typeface="Cambria" pitchFamily="18" charset="0"/>
              </a:rPr>
              <a:t>, hallgatói munkaszerződés alapján szervezett szakmai gyakorlat </a:t>
            </a:r>
            <a:r>
              <a:rPr lang="hu-HU" sz="1800" kern="1200" dirty="0">
                <a:solidFill>
                  <a:prstClr val="black"/>
                </a:solidFill>
                <a:latin typeface="Cambria" pitchFamily="18" charset="0"/>
              </a:rPr>
              <a:t>megszervezése esetén </a:t>
            </a:r>
          </a:p>
          <a:p>
            <a:pPr marL="265176" lvl="0" indent="-265176" fontAlgn="auto">
              <a:spcBef>
                <a:spcPts val="250"/>
              </a:spcBef>
              <a:spcAft>
                <a:spcPts val="0"/>
              </a:spcAft>
              <a:buClr>
                <a:srgbClr val="F07F09"/>
              </a:buClr>
              <a:buSzPct val="80000"/>
              <a:buNone/>
            </a:pPr>
            <a:r>
              <a:rPr lang="hu-HU" sz="1800" kern="1200" dirty="0">
                <a:solidFill>
                  <a:prstClr val="black"/>
                </a:solidFill>
                <a:latin typeface="Cambria" pitchFamily="18" charset="0"/>
              </a:rPr>
              <a:t>lehetséges csökkentő tétel figyelembevétele. 	</a:t>
            </a:r>
          </a:p>
          <a:p>
            <a:pPr marL="265176" lvl="0" indent="-265176" algn="ctr" fontAlgn="auto">
              <a:spcBef>
                <a:spcPts val="250"/>
              </a:spcBef>
              <a:spcAft>
                <a:spcPts val="0"/>
              </a:spcAft>
              <a:buClr>
                <a:srgbClr val="F07F09"/>
              </a:buClr>
              <a:buSzPct val="80000"/>
              <a:buNone/>
            </a:pPr>
            <a:r>
              <a:rPr lang="hu-HU" sz="1800" kern="1200" dirty="0">
                <a:solidFill>
                  <a:prstClr val="black"/>
                </a:solidFill>
                <a:latin typeface="Cambria" pitchFamily="18" charset="0"/>
                <a:cs typeface="Times New Roman" pitchFamily="18" charset="0"/>
              </a:rPr>
              <a:t>(a  2016. évi </a:t>
            </a:r>
            <a:r>
              <a:rPr lang="hu-HU" sz="1800" kern="1200" dirty="0" err="1">
                <a:solidFill>
                  <a:prstClr val="black"/>
                </a:solidFill>
                <a:latin typeface="Cambria" pitchFamily="18" charset="0"/>
                <a:cs typeface="Times New Roman" pitchFamily="18" charset="0"/>
              </a:rPr>
              <a:t>alapnormatíva</a:t>
            </a:r>
            <a:r>
              <a:rPr lang="hu-HU" sz="1800" kern="1200" dirty="0">
                <a:solidFill>
                  <a:prstClr val="black"/>
                </a:solidFill>
                <a:latin typeface="Cambria" pitchFamily="18" charset="0"/>
                <a:cs typeface="Times New Roman" pitchFamily="18" charset="0"/>
              </a:rPr>
              <a:t> is: </a:t>
            </a:r>
            <a:r>
              <a:rPr lang="hu-HU" sz="1800" b="1" kern="1200" dirty="0">
                <a:solidFill>
                  <a:prstClr val="black"/>
                </a:solidFill>
                <a:latin typeface="Cambria" pitchFamily="18" charset="0"/>
                <a:cs typeface="Times New Roman" pitchFamily="18" charset="0"/>
              </a:rPr>
              <a:t>453.000 Ft/fő/év</a:t>
            </a:r>
            <a:r>
              <a:rPr lang="hu-HU" sz="1800" kern="1200" dirty="0">
                <a:solidFill>
                  <a:prstClr val="black"/>
                </a:solidFill>
                <a:latin typeface="Cambria" pitchFamily="18" charset="0"/>
                <a:cs typeface="Times New Roman" pitchFamily="18" charset="0"/>
              </a:rPr>
              <a:t> **</a:t>
            </a:r>
          </a:p>
          <a:p>
            <a:pPr marL="265176" lvl="0" indent="-265176" algn="just" fontAlgn="auto">
              <a:spcBef>
                <a:spcPts val="250"/>
              </a:spcBef>
              <a:spcAft>
                <a:spcPts val="0"/>
              </a:spcAft>
              <a:buClr>
                <a:srgbClr val="F07F09"/>
              </a:buClr>
              <a:buSzPct val="80000"/>
              <a:buNone/>
            </a:pPr>
            <a:r>
              <a:rPr lang="hu-HU" sz="1800" kern="1200" dirty="0">
                <a:solidFill>
                  <a:prstClr val="black"/>
                </a:solidFill>
                <a:latin typeface="Cambria" pitchFamily="18" charset="0"/>
                <a:cs typeface="Times New Roman" pitchFamily="18" charset="0"/>
              </a:rPr>
              <a:t>**2015. évi C. törvény 62.§ (4) bekezdés)</a:t>
            </a:r>
          </a:p>
          <a:p>
            <a:endParaRPr lang="hu-HU" altLang="hu-H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930498"/>
          </a:xfrm>
        </p:spPr>
        <p:txBody>
          <a:bodyPr/>
          <a:lstStyle/>
          <a:p>
            <a:pPr algn="ctr"/>
            <a:r>
              <a:rPr lang="hu-HU" sz="3600" kern="1200" dirty="0">
                <a:solidFill>
                  <a:srgbClr val="323232">
                    <a:satMod val="130000"/>
                  </a:srgbClr>
                </a:solidFill>
                <a:effectLst>
                  <a:outerShdw blurRad="53975" dist="22860" dir="5400000" algn="tl" rotWithShape="0">
                    <a:srgbClr val="000000">
                      <a:alpha val="55000"/>
                    </a:srgbClr>
                  </a:outerShdw>
                </a:effectLst>
                <a:latin typeface="Cambria" pitchFamily="18" charset="0"/>
                <a:cs typeface="Times New Roman" pitchFamily="18" charset="0"/>
              </a:rPr>
              <a:t>Szerződéses alap</a:t>
            </a:r>
            <a:endParaRPr lang="hu-HU" altLang="hu-HU" sz="3600" dirty="0"/>
          </a:p>
        </p:txBody>
      </p:sp>
      <p:sp>
        <p:nvSpPr>
          <p:cNvPr id="44035" name="Rectangle 3"/>
          <p:cNvSpPr>
            <a:spLocks noGrp="1" noChangeArrowheads="1"/>
          </p:cNvSpPr>
          <p:nvPr>
            <p:ph type="body" idx="1"/>
          </p:nvPr>
        </p:nvSpPr>
        <p:spPr>
          <a:xfrm>
            <a:off x="107504" y="1719262"/>
            <a:ext cx="8928992" cy="4950097"/>
          </a:xfrm>
        </p:spPr>
        <p:style>
          <a:lnRef idx="2">
            <a:schemeClr val="accent1"/>
          </a:lnRef>
          <a:fillRef idx="1">
            <a:schemeClr val="lt1"/>
          </a:fillRef>
          <a:effectRef idx="0">
            <a:schemeClr val="accent1"/>
          </a:effectRef>
          <a:fontRef idx="minor">
            <a:schemeClr val="dk1"/>
          </a:fontRef>
        </p:style>
        <p:txBody>
          <a:bodyPr/>
          <a:lstStyle/>
          <a:p>
            <a:pPr lvl="0" fontAlgn="auto">
              <a:spcBef>
                <a:spcPts val="250"/>
              </a:spcBef>
              <a:spcAft>
                <a:spcPts val="0"/>
              </a:spcAft>
              <a:buClr>
                <a:srgbClr val="F07F09"/>
              </a:buClr>
              <a:buNone/>
              <a:defRPr/>
            </a:pPr>
            <a:r>
              <a:rPr lang="hu-HU" sz="1600" kern="1200" dirty="0">
                <a:solidFill>
                  <a:prstClr val="black"/>
                </a:solidFill>
                <a:latin typeface="Cambria" pitchFamily="18" charset="0"/>
                <a:cs typeface="Times New Roman" pitchFamily="18" charset="0"/>
              </a:rPr>
              <a:t>A szakképzési hozzájárulás gyakorlati képzéssel történő teljesítése</a:t>
            </a:r>
            <a:r>
              <a:rPr lang="hu-HU" sz="1600" kern="1200" dirty="0" smtClean="0">
                <a:solidFill>
                  <a:prstClr val="black"/>
                </a:solidFill>
                <a:latin typeface="Cambria" pitchFamily="18" charset="0"/>
                <a:cs typeface="Times New Roman" pitchFamily="18" charset="0"/>
              </a:rPr>
              <a:t>:</a:t>
            </a:r>
            <a:endParaRPr lang="hu-HU" sz="1600" kern="1200" dirty="0">
              <a:solidFill>
                <a:prstClr val="black"/>
              </a:solidFill>
              <a:latin typeface="Cambria" pitchFamily="18" charset="0"/>
              <a:cs typeface="Times New Roman" pitchFamily="18" charset="0"/>
            </a:endParaRPr>
          </a:p>
          <a:p>
            <a:pPr marL="274320" lvl="0" indent="-274320" algn="just" fontAlgn="auto">
              <a:spcBef>
                <a:spcPts val="250"/>
              </a:spcBef>
              <a:spcAft>
                <a:spcPts val="0"/>
              </a:spcAft>
              <a:buClr>
                <a:prstClr val="black">
                  <a:lumMod val="50000"/>
                  <a:lumOff val="50000"/>
                </a:prstClr>
              </a:buClr>
              <a:buSzPct val="80000"/>
              <a:buFont typeface="Wingdings" pitchFamily="2" charset="2"/>
              <a:buChar char="Ø"/>
              <a:defRPr/>
            </a:pPr>
            <a:r>
              <a:rPr lang="hu-HU" sz="1600" b="1" kern="1200" dirty="0">
                <a:solidFill>
                  <a:prstClr val="black"/>
                </a:solidFill>
                <a:latin typeface="Cambria" pitchFamily="18" charset="0"/>
                <a:cs typeface="Times New Roman" pitchFamily="18" charset="0"/>
              </a:rPr>
              <a:t> </a:t>
            </a:r>
            <a:r>
              <a:rPr lang="hu-HU" sz="1600" b="1" i="1" kern="1200" dirty="0">
                <a:solidFill>
                  <a:prstClr val="black"/>
                </a:solidFill>
                <a:latin typeface="Cambria" pitchFamily="18" charset="0"/>
                <a:cs typeface="Times New Roman" pitchFamily="18" charset="0"/>
              </a:rPr>
              <a:t>tanulókkal</a:t>
            </a:r>
            <a:r>
              <a:rPr lang="hu-HU" sz="1600" b="1" kern="1200" dirty="0">
                <a:solidFill>
                  <a:prstClr val="black"/>
                </a:solidFill>
                <a:latin typeface="Cambria" pitchFamily="18" charset="0"/>
                <a:cs typeface="Times New Roman" pitchFamily="18" charset="0"/>
              </a:rPr>
              <a:t>:</a:t>
            </a:r>
            <a:r>
              <a:rPr lang="hu-HU" sz="1600" kern="1200" dirty="0">
                <a:solidFill>
                  <a:prstClr val="black"/>
                </a:solidFill>
                <a:latin typeface="Cambria" pitchFamily="18" charset="0"/>
                <a:cs typeface="Times New Roman" pitchFamily="18" charset="0"/>
              </a:rPr>
              <a:t> a szakképzésről szóló törvényben foglaltak szerint azon iskolai rendszerű képzések     esetében, amelyek állami fenntartású szakképző intézményben vagy szakképzési megállapodás alapján kerülnek megszervezésre</a:t>
            </a:r>
          </a:p>
          <a:p>
            <a:pPr marL="617538" lvl="1" indent="-342900" algn="just" fontAlgn="auto">
              <a:spcBef>
                <a:spcPts val="250"/>
              </a:spcBef>
              <a:spcAft>
                <a:spcPts val="0"/>
              </a:spcAft>
              <a:buClr>
                <a:srgbClr val="F07F09"/>
              </a:buClr>
              <a:buFont typeface="Wingdings" pitchFamily="2" charset="2"/>
              <a:buChar char="v"/>
              <a:defRPr/>
            </a:pPr>
            <a:r>
              <a:rPr lang="hu-HU" sz="1600" kern="1200" dirty="0">
                <a:solidFill>
                  <a:prstClr val="black"/>
                </a:solidFill>
                <a:latin typeface="Cambria" pitchFamily="18" charset="0"/>
                <a:ea typeface="+mn-ea"/>
                <a:cs typeface="Times New Roman" pitchFamily="18" charset="0"/>
              </a:rPr>
              <a:t> a szakközépiskola vagy szakiskola és a hozzájárulásra kötelezett között létrejött </a:t>
            </a:r>
            <a:r>
              <a:rPr lang="hu-HU" sz="1600" b="1" kern="1200" dirty="0">
                <a:solidFill>
                  <a:prstClr val="black"/>
                </a:solidFill>
                <a:latin typeface="Cambria" pitchFamily="18" charset="0"/>
                <a:ea typeface="+mn-ea"/>
                <a:cs typeface="Times New Roman" pitchFamily="18" charset="0"/>
              </a:rPr>
              <a:t>együttműködési megállapodás  (Szt. 56-57. §)  </a:t>
            </a:r>
            <a:r>
              <a:rPr lang="hu-HU" sz="1600" b="1" u="sng" kern="1200" dirty="0">
                <a:solidFill>
                  <a:prstClr val="black"/>
                </a:solidFill>
                <a:latin typeface="Cambria" pitchFamily="18" charset="0"/>
                <a:ea typeface="+mn-ea"/>
                <a:cs typeface="Times New Roman" pitchFamily="18" charset="0"/>
              </a:rPr>
              <a:t>alapján</a:t>
            </a:r>
            <a:r>
              <a:rPr lang="hu-HU" sz="1600" kern="1200" dirty="0">
                <a:solidFill>
                  <a:prstClr val="black"/>
                </a:solidFill>
                <a:latin typeface="Cambria" pitchFamily="18" charset="0"/>
                <a:ea typeface="+mn-ea"/>
                <a:cs typeface="Times New Roman" pitchFamily="18" charset="0"/>
              </a:rPr>
              <a:t>, az iskolai rendszerű szakképzésben a </a:t>
            </a:r>
            <a:r>
              <a:rPr lang="hu-HU" sz="1600" u="sng" kern="1200" dirty="0">
                <a:solidFill>
                  <a:prstClr val="black"/>
                </a:solidFill>
                <a:latin typeface="Cambria" pitchFamily="18" charset="0"/>
                <a:ea typeface="+mn-ea"/>
                <a:cs typeface="Times New Roman" pitchFamily="18" charset="0"/>
              </a:rPr>
              <a:t>nappali rendszerű oktatásban és a felnőttoktatásban</a:t>
            </a:r>
            <a:r>
              <a:rPr lang="hu-HU" sz="1600" kern="1200" dirty="0">
                <a:solidFill>
                  <a:prstClr val="black"/>
                </a:solidFill>
                <a:latin typeface="Cambria" pitchFamily="18" charset="0"/>
                <a:ea typeface="+mn-ea"/>
                <a:cs typeface="Times New Roman" pitchFamily="18" charset="0"/>
              </a:rPr>
              <a:t>, vagy</a:t>
            </a:r>
          </a:p>
          <a:p>
            <a:pPr marL="617538" lvl="1" indent="-342900" algn="just" fontAlgn="auto">
              <a:spcBef>
                <a:spcPts val="250"/>
              </a:spcBef>
              <a:spcAft>
                <a:spcPts val="0"/>
              </a:spcAft>
              <a:buClr>
                <a:srgbClr val="F07F09"/>
              </a:buClr>
              <a:buFont typeface="Wingdings" pitchFamily="2" charset="2"/>
              <a:buChar char="v"/>
              <a:defRPr/>
            </a:pPr>
            <a:r>
              <a:rPr lang="hu-HU" sz="1600" kern="1200" dirty="0">
                <a:solidFill>
                  <a:prstClr val="black"/>
                </a:solidFill>
                <a:latin typeface="Cambria" pitchFamily="18" charset="0"/>
                <a:ea typeface="+mn-ea"/>
                <a:cs typeface="Times New Roman" pitchFamily="18" charset="0"/>
              </a:rPr>
              <a:t> a szakképző iskola tanulója és a hozzájárulásra kötelezett között létrejött </a:t>
            </a:r>
            <a:r>
              <a:rPr lang="hu-HU" sz="1600" b="1" kern="1200" dirty="0">
                <a:solidFill>
                  <a:prstClr val="black"/>
                </a:solidFill>
                <a:latin typeface="Cambria" pitchFamily="18" charset="0"/>
                <a:ea typeface="+mn-ea"/>
                <a:cs typeface="Times New Roman" pitchFamily="18" charset="0"/>
              </a:rPr>
              <a:t>tanulószerződés (</a:t>
            </a:r>
            <a:r>
              <a:rPr lang="hu-HU" sz="1600" b="1" kern="1200" dirty="0" err="1">
                <a:solidFill>
                  <a:prstClr val="black"/>
                </a:solidFill>
                <a:latin typeface="Cambria" pitchFamily="18" charset="0"/>
                <a:ea typeface="+mn-ea"/>
                <a:cs typeface="Times New Roman" pitchFamily="18" charset="0"/>
              </a:rPr>
              <a:t>szt</a:t>
            </a:r>
            <a:r>
              <a:rPr lang="hu-HU" sz="1600" b="1" kern="1200" dirty="0">
                <a:solidFill>
                  <a:prstClr val="black"/>
                </a:solidFill>
                <a:latin typeface="Cambria" pitchFamily="18" charset="0"/>
                <a:ea typeface="+mn-ea"/>
                <a:cs typeface="Times New Roman" pitchFamily="18" charset="0"/>
              </a:rPr>
              <a:t>. 42-70. §) </a:t>
            </a:r>
            <a:r>
              <a:rPr lang="hu-HU" sz="1600" b="1" u="sng" kern="1200" dirty="0">
                <a:solidFill>
                  <a:prstClr val="black"/>
                </a:solidFill>
                <a:latin typeface="Cambria" pitchFamily="18" charset="0"/>
                <a:ea typeface="+mn-ea"/>
                <a:cs typeface="Times New Roman" pitchFamily="18" charset="0"/>
              </a:rPr>
              <a:t>alapján</a:t>
            </a:r>
            <a:r>
              <a:rPr lang="hu-HU" sz="1600" kern="1200" dirty="0">
                <a:solidFill>
                  <a:prstClr val="black"/>
                </a:solidFill>
                <a:latin typeface="Cambria" pitchFamily="18" charset="0"/>
                <a:ea typeface="+mn-ea"/>
                <a:cs typeface="Times New Roman" pitchFamily="18" charset="0"/>
              </a:rPr>
              <a:t> folytatott gyakorlati képzés - ideértve a szorgalmi idő befejezését követő összefüggő szakmai gyakorlatot is - szervezésével,</a:t>
            </a:r>
          </a:p>
          <a:p>
            <a:pPr marL="274320" lvl="0" indent="-274320" algn="just" fontAlgn="auto">
              <a:spcBef>
                <a:spcPts val="250"/>
              </a:spcBef>
              <a:spcAft>
                <a:spcPts val="0"/>
              </a:spcAft>
              <a:buClr>
                <a:prstClr val="black">
                  <a:lumMod val="50000"/>
                  <a:lumOff val="50000"/>
                </a:prstClr>
              </a:buClr>
              <a:buSzPct val="80000"/>
              <a:buFont typeface="Wingdings" pitchFamily="2" charset="2"/>
              <a:buChar char="Ø"/>
              <a:defRPr/>
            </a:pPr>
            <a:r>
              <a:rPr lang="hu-HU" sz="1600" b="1" i="1" kern="1200" dirty="0">
                <a:solidFill>
                  <a:prstClr val="black"/>
                </a:solidFill>
                <a:latin typeface="Cambria" pitchFamily="18" charset="0"/>
                <a:cs typeface="Times New Roman" pitchFamily="18" charset="0"/>
              </a:rPr>
              <a:t>hallgatókkal:  </a:t>
            </a:r>
            <a:r>
              <a:rPr lang="hu-HU" sz="1600" kern="1200" dirty="0">
                <a:solidFill>
                  <a:prstClr val="black"/>
                </a:solidFill>
                <a:latin typeface="Cambria" pitchFamily="18" charset="0"/>
                <a:cs typeface="Times New Roman" pitchFamily="18" charset="0"/>
              </a:rPr>
              <a:t>az államilag támogatott létszám tekintetében a gyakorlatigényes alapképzési szak, vagy duális képzés keretében szervezett szakmai gyakorlattal, ha a szakmai gyakorlatra külső képzőhelyen, a hallgatóval kötött </a:t>
            </a:r>
            <a:r>
              <a:rPr lang="hu-HU" sz="1600" b="1" kern="1200" dirty="0">
                <a:solidFill>
                  <a:prstClr val="black"/>
                </a:solidFill>
                <a:latin typeface="Cambria" pitchFamily="18" charset="0"/>
                <a:cs typeface="Times New Roman" pitchFamily="18" charset="0"/>
              </a:rPr>
              <a:t>hallgatói munkaszerződés </a:t>
            </a:r>
            <a:r>
              <a:rPr lang="hu-HU" sz="1600" kern="1200" dirty="0">
                <a:solidFill>
                  <a:prstClr val="black"/>
                </a:solidFill>
                <a:latin typeface="Cambria" pitchFamily="18" charset="0"/>
                <a:cs typeface="Times New Roman" pitchFamily="18" charset="0"/>
              </a:rPr>
              <a:t>(</a:t>
            </a:r>
            <a:r>
              <a:rPr lang="hu-HU" sz="1600" b="1" kern="1200" dirty="0" err="1">
                <a:solidFill>
                  <a:prstClr val="black"/>
                </a:solidFill>
                <a:latin typeface="Cambria" pitchFamily="18" charset="0"/>
                <a:cs typeface="Times New Roman" pitchFamily="18" charset="0"/>
              </a:rPr>
              <a:t>Nft</a:t>
            </a:r>
            <a:r>
              <a:rPr lang="hu-HU" sz="1600" b="1" kern="1200" dirty="0">
                <a:solidFill>
                  <a:prstClr val="black"/>
                </a:solidFill>
                <a:latin typeface="Cambria" pitchFamily="18" charset="0"/>
                <a:cs typeface="Times New Roman" pitchFamily="18" charset="0"/>
              </a:rPr>
              <a:t>. 44. § (3); 230/2012. Korm. rendelet 14-18. §</a:t>
            </a:r>
            <a:r>
              <a:rPr lang="hu-HU" sz="1600" kern="1200" dirty="0">
                <a:solidFill>
                  <a:prstClr val="black"/>
                </a:solidFill>
                <a:latin typeface="Cambria" pitchFamily="18" charset="0"/>
                <a:cs typeface="Times New Roman" pitchFamily="18" charset="0"/>
              </a:rPr>
              <a:t>) </a:t>
            </a:r>
            <a:r>
              <a:rPr lang="hu-HU" sz="1600" b="1" u="sng" kern="1200" dirty="0">
                <a:solidFill>
                  <a:prstClr val="black"/>
                </a:solidFill>
                <a:latin typeface="Cambria" pitchFamily="18" charset="0"/>
                <a:cs typeface="Times New Roman" pitchFamily="18" charset="0"/>
              </a:rPr>
              <a:t>alapján</a:t>
            </a:r>
            <a:r>
              <a:rPr lang="hu-HU" sz="1600" kern="1200" dirty="0">
                <a:solidFill>
                  <a:prstClr val="black"/>
                </a:solidFill>
                <a:latin typeface="Cambria" pitchFamily="18" charset="0"/>
                <a:cs typeface="Times New Roman" pitchFamily="18" charset="0"/>
              </a:rPr>
              <a:t> kerül sor.</a:t>
            </a:r>
          </a:p>
          <a:p>
            <a:pPr marL="274320" lvl="0" indent="-274320" algn="just" fontAlgn="auto">
              <a:spcBef>
                <a:spcPts val="250"/>
              </a:spcBef>
              <a:spcAft>
                <a:spcPts val="0"/>
              </a:spcAft>
              <a:buClr>
                <a:prstClr val="black">
                  <a:lumMod val="50000"/>
                  <a:lumOff val="50000"/>
                </a:prstClr>
              </a:buClr>
              <a:buSzPct val="80000"/>
              <a:buNone/>
              <a:defRPr/>
            </a:pPr>
            <a:endParaRPr lang="hu-HU" sz="1600" kern="1200" dirty="0">
              <a:solidFill>
                <a:prstClr val="black"/>
              </a:solidFill>
              <a:latin typeface="Cambria" pitchFamily="18" charset="0"/>
              <a:cs typeface="Times New Roman" pitchFamily="18" charset="0"/>
            </a:endParaRPr>
          </a:p>
          <a:p>
            <a:pPr marL="274320" lvl="0" indent="-274320" algn="just" fontAlgn="auto">
              <a:spcBef>
                <a:spcPts val="250"/>
              </a:spcBef>
              <a:spcAft>
                <a:spcPts val="0"/>
              </a:spcAft>
              <a:buClr>
                <a:prstClr val="black">
                  <a:lumMod val="50000"/>
                  <a:lumOff val="50000"/>
                </a:prstClr>
              </a:buClr>
              <a:buSzPct val="80000"/>
              <a:buNone/>
              <a:defRPr/>
            </a:pPr>
            <a:r>
              <a:rPr lang="hu-HU" sz="1600" kern="1200" dirty="0">
                <a:solidFill>
                  <a:prstClr val="black"/>
                </a:solidFill>
                <a:latin typeface="Cambria" pitchFamily="18" charset="0"/>
                <a:cs typeface="Times New Roman" pitchFamily="18" charset="0"/>
              </a:rPr>
              <a:t>A saját munkavállalók képzésével történő teljesítés:</a:t>
            </a:r>
          </a:p>
          <a:p>
            <a:pPr marL="274320" lvl="0" indent="-274320" fontAlgn="auto">
              <a:spcBef>
                <a:spcPts val="250"/>
              </a:spcBef>
              <a:spcAft>
                <a:spcPts val="0"/>
              </a:spcAft>
              <a:buClr>
                <a:prstClr val="black">
                  <a:lumMod val="50000"/>
                  <a:lumOff val="50000"/>
                </a:prstClr>
              </a:buClr>
              <a:buSzPct val="80000"/>
              <a:buFont typeface="Wingdings" pitchFamily="2" charset="2"/>
              <a:buChar char="Ø"/>
              <a:defRPr/>
            </a:pPr>
            <a:r>
              <a:rPr lang="hu-HU" sz="1600" kern="1200" dirty="0">
                <a:solidFill>
                  <a:prstClr val="black"/>
                </a:solidFill>
                <a:latin typeface="Cambria" pitchFamily="18" charset="0"/>
                <a:cs typeface="Times New Roman" pitchFamily="18" charset="0"/>
              </a:rPr>
              <a:t>az </a:t>
            </a:r>
            <a:r>
              <a:rPr lang="hu-HU" sz="1600" b="1" kern="1200" dirty="0" err="1">
                <a:solidFill>
                  <a:prstClr val="black"/>
                </a:solidFill>
                <a:latin typeface="Cambria" pitchFamily="18" charset="0"/>
                <a:cs typeface="Times New Roman" pitchFamily="18" charset="0"/>
              </a:rPr>
              <a:t>Fktv</a:t>
            </a:r>
            <a:r>
              <a:rPr lang="hu-HU" sz="1600" kern="1200" dirty="0" err="1">
                <a:solidFill>
                  <a:prstClr val="black"/>
                </a:solidFill>
                <a:latin typeface="Cambria" pitchFamily="18" charset="0"/>
                <a:cs typeface="Times New Roman" pitchFamily="18" charset="0"/>
              </a:rPr>
              <a:t>-ben</a:t>
            </a:r>
            <a:r>
              <a:rPr lang="hu-HU" sz="1600" kern="1200" dirty="0">
                <a:solidFill>
                  <a:prstClr val="black"/>
                </a:solidFill>
                <a:latin typeface="Cambria" pitchFamily="18" charset="0"/>
                <a:cs typeface="Times New Roman" pitchFamily="18" charset="0"/>
              </a:rPr>
              <a:t> meghatározott felnőttképzési szerződés és a munka törvénykönyvéről szóló törvény szerinti tanulmányi szerződés vagy a tanulmányok folytatására történő munkáltatói kötelezés </a:t>
            </a:r>
            <a:r>
              <a:rPr lang="hu-HU" sz="1600" b="1" kern="1200" dirty="0">
                <a:solidFill>
                  <a:prstClr val="black"/>
                </a:solidFill>
                <a:latin typeface="Cambria" pitchFamily="18" charset="0"/>
                <a:cs typeface="Times New Roman" pitchFamily="18" charset="0"/>
              </a:rPr>
              <a:t>alapján.</a:t>
            </a:r>
          </a:p>
          <a:p>
            <a:pPr marL="274320" lvl="0" indent="-274320" fontAlgn="auto">
              <a:spcBef>
                <a:spcPts val="250"/>
              </a:spcBef>
              <a:spcAft>
                <a:spcPts val="0"/>
              </a:spcAft>
              <a:buClr>
                <a:prstClr val="black">
                  <a:lumMod val="50000"/>
                  <a:lumOff val="50000"/>
                </a:prstClr>
              </a:buClr>
              <a:buSzPct val="80000"/>
              <a:buNone/>
              <a:defRPr/>
            </a:pPr>
            <a:endParaRPr lang="hu-HU" sz="1600" kern="1200" dirty="0">
              <a:solidFill>
                <a:prstClr val="black"/>
              </a:solidFill>
              <a:latin typeface="Cambria"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raining presentation">
  <a:themeElements>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1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hu-H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hu-HU" sz="1800" b="0" i="0" u="none" strike="noStrike" cap="none" normalizeH="0" baseline="0" smtClean="0">
            <a:ln>
              <a:noFill/>
            </a:ln>
            <a:solidFill>
              <a:schemeClr val="tx1"/>
            </a:solidFill>
            <a:effectLst/>
            <a:latin typeface="Arial" charset="0"/>
          </a:defRPr>
        </a:defPPr>
      </a:lstStyle>
    </a:lnDef>
  </a:objectDefaults>
  <a:extraClrSchemeLst>
    <a:extraClrScheme>
      <a:clrScheme name="1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1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1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1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1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1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1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1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1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1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Template>
  <TotalTime>202</TotalTime>
  <Words>2138</Words>
  <Application>Microsoft Office PowerPoint</Application>
  <PresentationFormat>Diavetítés a képernyőre (4:3 oldalarány)</PresentationFormat>
  <Paragraphs>267</Paragraphs>
  <Slides>31</Slides>
  <Notes>6</Notes>
  <HiddenSlides>0</HiddenSlides>
  <MMClips>0</MMClips>
  <ScaleCrop>false</ScaleCrop>
  <HeadingPairs>
    <vt:vector size="4" baseType="variant">
      <vt:variant>
        <vt:lpstr>Téma</vt:lpstr>
      </vt:variant>
      <vt:variant>
        <vt:i4>1</vt:i4>
      </vt:variant>
      <vt:variant>
        <vt:lpstr>Diacímek</vt:lpstr>
      </vt:variant>
      <vt:variant>
        <vt:i4>31</vt:i4>
      </vt:variant>
    </vt:vector>
  </HeadingPairs>
  <TitlesOfParts>
    <vt:vector size="32" baseType="lpstr">
      <vt:lpstr>Training presentation</vt:lpstr>
      <vt:lpstr>Duális képzés: a kkv-k előtt is nyíltak új lehetőségek</vt:lpstr>
      <vt:lpstr>Bevezetés</vt:lpstr>
      <vt:lpstr>Kapcsolódó törvények, rendeletek I.</vt:lpstr>
      <vt:lpstr>Kapcsolódó törvények, rendeletek II.</vt:lpstr>
      <vt:lpstr>Kapcsolódó törvények, rendeletek III.</vt:lpstr>
      <vt:lpstr>Kapcsolódó törvények, rendeletek IV.</vt:lpstr>
      <vt:lpstr>Szakképzési hozzájárulás alapja, mértéke </vt:lpstr>
      <vt:lpstr>Szakképzési hozzájárulási kötelezettség teljesítése</vt:lpstr>
      <vt:lpstr>Szerződéses alap</vt:lpstr>
      <vt:lpstr>Új fogalmak</vt:lpstr>
      <vt:lpstr>Új kötelezettség csökkentő tételek (kiegészítő csökkentő tételek) </vt:lpstr>
      <vt:lpstr>Visszaigénylés</vt:lpstr>
      <vt:lpstr>13. dia</vt:lpstr>
      <vt:lpstr>14. dia</vt:lpstr>
      <vt:lpstr>15. dia</vt:lpstr>
      <vt:lpstr>16. dia</vt:lpstr>
      <vt:lpstr>17. dia</vt:lpstr>
      <vt:lpstr>18. dia</vt:lpstr>
      <vt:lpstr>19. dia</vt:lpstr>
      <vt:lpstr>20. dia</vt:lpstr>
      <vt:lpstr>21. dia</vt:lpstr>
      <vt:lpstr>22. dia</vt:lpstr>
      <vt:lpstr>23. dia</vt:lpstr>
      <vt:lpstr>24. dia</vt:lpstr>
      <vt:lpstr>25. dia</vt:lpstr>
      <vt:lpstr>26. dia</vt:lpstr>
      <vt:lpstr>27. dia</vt:lpstr>
      <vt:lpstr>28. dia</vt:lpstr>
      <vt:lpstr>29. dia</vt:lpstr>
      <vt:lpstr>30. dia</vt:lpstr>
      <vt:lpstr>31. 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Oktatóbemutató címe</dc:title>
  <dc:creator>Sepsi Zsigmond</dc:creator>
  <cp:lastModifiedBy>Dubniczky Miklós</cp:lastModifiedBy>
  <cp:revision>19</cp:revision>
  <dcterms:created xsi:type="dcterms:W3CDTF">2016-11-14T13:01:47Z</dcterms:created>
  <dcterms:modified xsi:type="dcterms:W3CDTF">2016-12-08T11:37:39Z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TC060888081038</vt:lpwstr>
  </property>
</Properties>
</file>